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6"/>
  </p:notesMasterIdLst>
  <p:sldIdLst>
    <p:sldId id="256" r:id="rId2"/>
    <p:sldId id="291" r:id="rId3"/>
    <p:sldId id="257" r:id="rId4"/>
    <p:sldId id="259" r:id="rId5"/>
    <p:sldId id="260" r:id="rId6"/>
    <p:sldId id="261" r:id="rId7"/>
    <p:sldId id="262" r:id="rId8"/>
    <p:sldId id="263" r:id="rId9"/>
    <p:sldId id="264" r:id="rId10"/>
    <p:sldId id="265" r:id="rId11"/>
    <p:sldId id="268" r:id="rId12"/>
    <p:sldId id="266" r:id="rId13"/>
    <p:sldId id="267"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4" r:id="rId28"/>
    <p:sldId id="292" r:id="rId29"/>
    <p:sldId id="285" r:id="rId30"/>
    <p:sldId id="286" r:id="rId31"/>
    <p:sldId id="287" r:id="rId32"/>
    <p:sldId id="288" r:id="rId33"/>
    <p:sldId id="290" r:id="rId34"/>
    <p:sldId id="293"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52638" autoAdjust="0"/>
  </p:normalViewPr>
  <p:slideViewPr>
    <p:cSldViewPr>
      <p:cViewPr varScale="1">
        <p:scale>
          <a:sx n="69" d="100"/>
          <a:sy n="69" d="100"/>
        </p:scale>
        <p:origin x="-284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F9E540A-A8FD-46A1-9561-E05BFCFBE747}" type="datetimeFigureOut">
              <a:rPr lang="en-US"/>
              <a:pPr>
                <a:defRPr/>
              </a:pPr>
              <a:t>8/26/2008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E37E092-3C4C-48F6-A7CD-06EAED48263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How many people are actually using SharePoint? Developing with it?</a:t>
            </a:r>
          </a:p>
          <a:p>
            <a:pPr>
              <a:defRPr/>
            </a:pPr>
            <a:endParaRPr lang="en-US" dirty="0" smtClean="0"/>
          </a:p>
          <a:p>
            <a:pPr>
              <a:defRPr/>
            </a:pPr>
            <a:r>
              <a:rPr lang="en-US" dirty="0" smtClean="0"/>
              <a:t>This presentation is written for people who have little to no experience with SharePoint. It’s an overview of what it can do.</a:t>
            </a:r>
          </a:p>
          <a:p>
            <a:pPr>
              <a:defRPr/>
            </a:pPr>
            <a:r>
              <a:rPr lang="en-US" dirty="0" smtClean="0"/>
              <a:t>If you’re already using it and have a good understanding of its structure, you’re probably not going to get anything from it.</a:t>
            </a:r>
          </a:p>
          <a:p>
            <a:pPr>
              <a:defRPr/>
            </a:pPr>
            <a:endParaRPr lang="en-US" dirty="0" smtClean="0"/>
          </a:p>
          <a:p>
            <a:pPr>
              <a:defRPr/>
            </a:pPr>
            <a:r>
              <a:rPr lang="en-US" dirty="0" smtClean="0"/>
              <a:t>It’s sort of a counter to the general sense of “SharePoint sucks!” I get from other developers.</a:t>
            </a:r>
          </a:p>
          <a:p>
            <a:pPr>
              <a:defRPr/>
            </a:pPr>
            <a:r>
              <a:rPr lang="en-US" dirty="0" smtClean="0"/>
              <a:t>Personally, I don’t think it’s the greatest thing ever, but I find that I love it as much as I hate it.</a:t>
            </a:r>
          </a:p>
          <a:p>
            <a:pPr>
              <a:defRPr/>
            </a:pPr>
            <a:endParaRPr lang="en-US" dirty="0" smtClean="0"/>
          </a:p>
          <a:p>
            <a:pPr>
              <a:defRPr/>
            </a:pPr>
            <a:r>
              <a:rPr lang="en-US" dirty="0" smtClean="0"/>
              <a:t>If you do stay, your input is appreciated, because my actual development experience with SharePoint is limited to one or two things.</a:t>
            </a:r>
          </a:p>
          <a:p>
            <a:pPr>
              <a:defRPr/>
            </a:pPr>
            <a:endParaRPr lang="en-US" dirty="0" smtClean="0"/>
          </a:p>
          <a:p>
            <a:pPr>
              <a:defRPr/>
            </a:pPr>
            <a:r>
              <a:rPr lang="en-US" dirty="0" smtClean="0"/>
              <a:t>Also, a lot of my suggestions as to implementation and use are merely my own opinions, so feel free to interject.</a:t>
            </a:r>
          </a:p>
        </p:txBody>
      </p:sp>
      <p:sp>
        <p:nvSpPr>
          <p:cNvPr id="4" name="Slide Number Placeholder 3"/>
          <p:cNvSpPr>
            <a:spLocks noGrp="1"/>
          </p:cNvSpPr>
          <p:nvPr>
            <p:ph type="sldNum" sz="quarter" idx="5"/>
          </p:nvPr>
        </p:nvSpPr>
        <p:spPr/>
        <p:txBody>
          <a:bodyPr/>
          <a:lstStyle/>
          <a:p>
            <a:pPr>
              <a:defRPr/>
            </a:pPr>
            <a:fld id="{E45B4313-A205-4B42-99AA-613BD451BFD9}"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As far as basic, logical structure is concerned, sites contain three things: sites, lists, and libraries.</a:t>
            </a:r>
          </a:p>
          <a:p>
            <a:pPr eaLnBrk="1" hangingPunct="1">
              <a:spcBef>
                <a:spcPct val="0"/>
              </a:spcBef>
            </a:pPr>
            <a:endParaRPr lang="en-US" smtClean="0"/>
          </a:p>
          <a:p>
            <a:pPr eaLnBrk="1" hangingPunct="1">
              <a:spcBef>
                <a:spcPct val="0"/>
              </a:spcBef>
            </a:pPr>
            <a:r>
              <a:rPr lang="en-US" smtClean="0"/>
              <a:t>Sites can contain other sites, even ones with different permissions. So you can build a hierarchy of sites to suit your organization’s requirements.</a:t>
            </a:r>
          </a:p>
          <a:p>
            <a:pPr eaLnBrk="1" hangingPunct="1">
              <a:spcBef>
                <a:spcPct val="0"/>
              </a:spcBef>
            </a:pPr>
            <a:endParaRPr lang="en-US" smtClean="0"/>
          </a:p>
          <a:p>
            <a:pPr eaLnBrk="1" hangingPunct="1">
              <a:spcBef>
                <a:spcPct val="0"/>
              </a:spcBef>
            </a:pPr>
            <a:r>
              <a:rPr lang="en-US" smtClean="0"/>
              <a:t>Lists and libraries correspond somewhat to tables, if we’re thinking in database terms.  They’re not, for a variety of reasons.</a:t>
            </a:r>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9B2324-8A8D-412A-84D4-02165B3772FE}"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Lists and libraries are similar.  Lists are primarily for data, while libraries are for files and documents.</a:t>
            </a:r>
          </a:p>
          <a:p>
            <a:pPr eaLnBrk="1" hangingPunct="1">
              <a:spcBef>
                <a:spcPct val="0"/>
              </a:spcBef>
            </a:pPr>
            <a:endParaRPr lang="en-US" smtClean="0"/>
          </a:p>
          <a:p>
            <a:pPr eaLnBrk="1" hangingPunct="1">
              <a:spcBef>
                <a:spcPct val="0"/>
              </a:spcBef>
            </a:pPr>
            <a:r>
              <a:rPr lang="en-US" smtClean="0"/>
              <a:t>Within each list, you can define columns to store additional data. We’ll go into a little more detail in a bit.</a:t>
            </a:r>
          </a:p>
          <a:p>
            <a:pPr eaLnBrk="1" hangingPunct="1">
              <a:spcBef>
                <a:spcPct val="0"/>
              </a:spcBef>
            </a:pPr>
            <a:endParaRPr lang="en-US" smtClean="0"/>
          </a:p>
          <a:p>
            <a:pPr eaLnBrk="1" hangingPunct="1">
              <a:spcBef>
                <a:spcPct val="0"/>
              </a:spcBef>
            </a:pPr>
            <a:r>
              <a:rPr lang="en-US" smtClean="0"/>
              <a:t>Content types specify a collection of columns that a particular item may have.</a:t>
            </a:r>
          </a:p>
          <a:p>
            <a:pPr eaLnBrk="1" hangingPunct="1">
              <a:spcBef>
                <a:spcPct val="0"/>
              </a:spcBef>
            </a:pPr>
            <a:endParaRPr lang="en-US" smtClean="0"/>
          </a:p>
          <a:p>
            <a:pPr eaLnBrk="1" hangingPunct="1">
              <a:spcBef>
                <a:spcPct val="0"/>
              </a:spcBef>
            </a:pPr>
            <a:r>
              <a:rPr lang="en-US" smtClean="0"/>
              <a:t>This doesn’t have to include all of the columns defined for the table, just the ones applicable to the type of data you’re storing. Sort of like class inheritance, but in reverse—the list defines all the members, and the content types define a subset of those.</a:t>
            </a:r>
          </a:p>
          <a:p>
            <a:pPr eaLnBrk="1" hangingPunct="1">
              <a:spcBef>
                <a:spcPct val="0"/>
              </a:spcBef>
            </a:pPr>
            <a:endParaRPr lang="en-US" smtClean="0"/>
          </a:p>
          <a:p>
            <a:pPr eaLnBrk="1" hangingPunct="1">
              <a:spcBef>
                <a:spcPct val="0"/>
              </a:spcBef>
            </a:pPr>
            <a:r>
              <a:rPr lang="en-US" smtClean="0"/>
              <a:t>Views define a particular way of sorting, filtering, and displaying data from a list.</a:t>
            </a:r>
          </a:p>
          <a:p>
            <a:pPr eaLnBrk="1" hangingPunct="1">
              <a:spcBef>
                <a:spcPct val="0"/>
              </a:spcBef>
            </a:pPr>
            <a:endParaRPr lang="en-US" smtClean="0"/>
          </a:p>
          <a:p>
            <a:pPr eaLnBrk="1" hangingPunct="1">
              <a:spcBef>
                <a:spcPct val="0"/>
              </a:spcBef>
            </a:pPr>
            <a:r>
              <a:rPr lang="en-US" smtClean="0"/>
              <a:t>Finally, we have List Items, which represent the actual data in the list.</a:t>
            </a:r>
          </a:p>
          <a:p>
            <a:pPr eaLnBrk="1" hangingPunct="1">
              <a:spcBef>
                <a:spcPct val="0"/>
              </a:spcBef>
            </a:pPr>
            <a:endParaRPr lang="en-US" smtClean="0"/>
          </a:p>
          <a:p>
            <a:pPr eaLnBrk="1" hangingPunct="1">
              <a:spcBef>
                <a:spcPct val="0"/>
              </a:spcBef>
            </a:pPr>
            <a:r>
              <a:rPr lang="en-US" smtClean="0"/>
              <a:t>In lists, you can also attach files to items.</a:t>
            </a:r>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2F5FDC-13C0-4061-84EB-CCDF30B24CD3}"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For reusability, you can define content types and columns at the site level, and then apply them to lists within the site or its subsites.</a:t>
            </a: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CBD5DD-948F-4EB0-9F75-13B092CF171F}"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can also save a list or site as a template, so that later lists or sites can be built the same way.</a:t>
            </a:r>
          </a:p>
          <a:p>
            <a:pPr eaLnBrk="1" hangingPunct="1">
              <a:spcBef>
                <a:spcPct val="0"/>
              </a:spcBef>
            </a:pPr>
            <a:endParaRPr lang="en-US" smtClean="0"/>
          </a:p>
          <a:p>
            <a:pPr eaLnBrk="1" hangingPunct="1">
              <a:spcBef>
                <a:spcPct val="0"/>
              </a:spcBef>
            </a:pPr>
            <a:r>
              <a:rPr lang="en-US" smtClean="0"/>
              <a:t>Extremely valuable as your SharePoint usage grows. Allows you to standardize.</a:t>
            </a:r>
          </a:p>
          <a:p>
            <a:pPr eaLnBrk="1" hangingPunct="1">
              <a:spcBef>
                <a:spcPct val="0"/>
              </a:spcBef>
            </a:pPr>
            <a:endParaRPr lang="en-US" smtClean="0"/>
          </a:p>
          <a:p>
            <a:pPr eaLnBrk="1" hangingPunct="1">
              <a:spcBef>
                <a:spcPct val="0"/>
              </a:spcBef>
            </a:pPr>
            <a:r>
              <a:rPr lang="en-US" smtClean="0"/>
              <a:t>Foresight on your site structure and reuse can be the difference between effective implementation and uncontrolled growth.</a:t>
            </a: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0DDF3E-2790-40A4-9AD2-8912DA79EE52}"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6A00154-DC32-4B66-B889-F806F77AF2B5}"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Here’s where SharePoint really becomes a time-saver. Think about how long it would take to code a stable, working version of each of these features into your application.</a:t>
            </a:r>
          </a:p>
          <a:p>
            <a:endParaRPr lang="en-US" smtClean="0"/>
          </a:p>
          <a:p>
            <a:r>
              <a:rPr lang="en-US" smtClean="0"/>
              <a:t>“If it isn’t in Excel, it isn’t real.”</a:t>
            </a:r>
          </a:p>
          <a:p>
            <a:endParaRPr lang="en-US" smtClean="0"/>
          </a:p>
          <a:p>
            <a:r>
              <a:rPr lang="en-US" smtClean="0"/>
              <a:t>Uses Excel’s querying feature. Good way for users to take the data and manipulate it into something they can report on.</a:t>
            </a:r>
          </a:p>
          <a:p>
            <a:endParaRPr lang="en-US" smtClean="0"/>
          </a:p>
          <a:p>
            <a:r>
              <a:rPr lang="en-US" smtClean="0"/>
              <a:t>Support for calendars in outlook 2007 is much better than 2003, but it’s available in both places.</a:t>
            </a:r>
          </a:p>
          <a:p>
            <a:endParaRPr lang="en-US" smtClean="0"/>
          </a:p>
          <a:p>
            <a:r>
              <a:rPr lang="en-US" smtClean="0"/>
              <a:t>Outlook 2007 will allow you to overlay it with existing calendars, and also allow the ability to add or edit calendar items.</a:t>
            </a:r>
          </a:p>
        </p:txBody>
      </p:sp>
      <p:sp>
        <p:nvSpPr>
          <p:cNvPr id="4" name="Slide Number Placeholder 3"/>
          <p:cNvSpPr>
            <a:spLocks noGrp="1"/>
          </p:cNvSpPr>
          <p:nvPr>
            <p:ph type="sldNum" sz="quarter" idx="5"/>
          </p:nvPr>
        </p:nvSpPr>
        <p:spPr/>
        <p:txBody>
          <a:bodyPr/>
          <a:lstStyle/>
          <a:p>
            <a:pPr>
              <a:defRPr/>
            </a:pPr>
            <a:fld id="{3649CB39-3C45-4BDD-9908-4A493CE63EB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Basic column types are familiar to anyone who’s used SQL Server, Excel, or Access.</a:t>
            </a:r>
          </a:p>
          <a:p>
            <a:endParaRPr lang="en-US" smtClean="0"/>
          </a:p>
          <a:p>
            <a:r>
              <a:rPr lang="en-US" smtClean="0"/>
              <a:t>You might call choice “enum,” or “yes/no,” boolean or bit—you can see that these are a little more oriented towards users than developers.</a:t>
            </a:r>
          </a:p>
          <a:p>
            <a:endParaRPr lang="en-US" smtClean="0"/>
          </a:p>
          <a:p>
            <a:r>
              <a:rPr lang="en-US" smtClean="0"/>
              <a:t>Lookup columns are a lot like foreign keys, but they’re not.  As we’ve said, lists are like database tables, but they are not database tables.</a:t>
            </a:r>
          </a:p>
          <a:p>
            <a:endParaRPr lang="en-US" smtClean="0"/>
          </a:p>
          <a:p>
            <a:r>
              <a:rPr lang="en-US" smtClean="0"/>
              <a:t>Calculated column formulas are very similar to Excel formulas. </a:t>
            </a:r>
          </a:p>
          <a:p>
            <a:endParaRPr lang="en-US" smtClean="0"/>
          </a:p>
          <a:p>
            <a:r>
              <a:rPr lang="en-US" smtClean="0"/>
              <a:t>SharePoint isn’t Excel, Access, or SQL Server:</a:t>
            </a:r>
          </a:p>
          <a:p>
            <a:pPr>
              <a:buFontTx/>
              <a:buChar char="•"/>
            </a:pPr>
            <a:r>
              <a:rPr lang="en-US" smtClean="0"/>
              <a:t>Lookup columns don’t enforce relationships like foreign keys do.</a:t>
            </a:r>
          </a:p>
          <a:p>
            <a:pPr>
              <a:buFontTx/>
              <a:buChar char="•"/>
            </a:pPr>
            <a:r>
              <a:rPr lang="en-US" smtClean="0"/>
              <a:t>You don’t have access to quite as many formulas as Excel gives you.</a:t>
            </a:r>
          </a:p>
          <a:p>
            <a:pPr>
              <a:buFontTx/>
              <a:buChar char="•"/>
            </a:pPr>
            <a:r>
              <a:rPr lang="en-US" smtClean="0"/>
              <a:t>Still, it’s good for what it does.</a:t>
            </a:r>
          </a:p>
        </p:txBody>
      </p:sp>
      <p:sp>
        <p:nvSpPr>
          <p:cNvPr id="4" name="Slide Number Placeholder 3"/>
          <p:cNvSpPr>
            <a:spLocks noGrp="1"/>
          </p:cNvSpPr>
          <p:nvPr>
            <p:ph type="sldNum" sz="quarter" idx="5"/>
          </p:nvPr>
        </p:nvSpPr>
        <p:spPr/>
        <p:txBody>
          <a:bodyPr/>
          <a:lstStyle/>
          <a:p>
            <a:pPr>
              <a:defRPr/>
            </a:pPr>
            <a:fld id="{BE670D8B-8767-41B6-9EEC-DEA57B872D4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More complex functionality, like viewing items that are in particular states.</a:t>
            </a:r>
          </a:p>
          <a:p>
            <a:pPr>
              <a:defRPr/>
            </a:pPr>
            <a:r>
              <a:rPr lang="en-US" dirty="0" smtClean="0"/>
              <a:t>You can implement something like process or workflow without actually having to write workflows or code.</a:t>
            </a:r>
          </a:p>
          <a:p>
            <a:pPr>
              <a:defRPr/>
            </a:pPr>
            <a:endParaRPr lang="en-US" dirty="0" smtClean="0"/>
          </a:p>
          <a:p>
            <a:pPr>
              <a:defRPr/>
            </a:pPr>
            <a:r>
              <a:rPr lang="en-US" dirty="0" smtClean="0"/>
              <a:t>Of course, there’s a limit to where this ceases to be practical, and it takes some user training.</a:t>
            </a:r>
          </a:p>
          <a:p>
            <a:pPr>
              <a:defRPr/>
            </a:pPr>
            <a:r>
              <a:rPr lang="en-US" dirty="0" smtClean="0"/>
              <a:t>This should clue you in that you’ve reached the limit of what you can do with out-of-the-box features.</a:t>
            </a:r>
          </a:p>
          <a:p>
            <a:pPr>
              <a:defRPr/>
            </a:pPr>
            <a:endParaRPr lang="en-US" dirty="0" smtClean="0"/>
          </a:p>
          <a:p>
            <a:pPr>
              <a:defRPr/>
            </a:pPr>
            <a:r>
              <a:rPr lang="en-US" dirty="0" smtClean="0"/>
              <a:t>Users can define their own views – this sounds a lot better than it is.</a:t>
            </a:r>
          </a:p>
          <a:p>
            <a:pPr>
              <a:defRPr/>
            </a:pPr>
            <a:r>
              <a:rPr lang="en-US" dirty="0" smtClean="0"/>
              <a:t>Not every user is going to pick up on this feature, or even care to use this feature, without training.</a:t>
            </a:r>
          </a:p>
          <a:p>
            <a:pPr>
              <a:defRPr/>
            </a:pPr>
            <a:r>
              <a:rPr lang="en-US" dirty="0" smtClean="0"/>
              <a:t>It’s a bit like Excel or ad-hoc reporting.</a:t>
            </a:r>
          </a:p>
        </p:txBody>
      </p:sp>
      <p:sp>
        <p:nvSpPr>
          <p:cNvPr id="4" name="Slide Number Placeholder 3"/>
          <p:cNvSpPr>
            <a:spLocks noGrp="1"/>
          </p:cNvSpPr>
          <p:nvPr>
            <p:ph type="sldNum" sz="quarter" idx="5"/>
          </p:nvPr>
        </p:nvSpPr>
        <p:spPr/>
        <p:txBody>
          <a:bodyPr/>
          <a:lstStyle/>
          <a:p>
            <a:pPr>
              <a:defRPr/>
            </a:pPr>
            <a:fld id="{92C2E241-9C33-44EE-B8F9-83E835B6CE3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SharePoint’s built-in Active Directory integration is very thorough.</a:t>
            </a:r>
          </a:p>
          <a:p>
            <a:pPr>
              <a:defRPr/>
            </a:pPr>
            <a:r>
              <a:rPr lang="en-US" dirty="0" smtClean="0"/>
              <a:t>You get names, positions, email addresses, groups. You get search.</a:t>
            </a:r>
          </a:p>
          <a:p>
            <a:pPr>
              <a:defRPr/>
            </a:pPr>
            <a:r>
              <a:rPr lang="en-US" dirty="0" smtClean="0"/>
              <a:t>You can assign whole Active directory groups to SharePoint groups.</a:t>
            </a:r>
          </a:p>
          <a:p>
            <a:pPr>
              <a:defRPr/>
            </a:pPr>
            <a:r>
              <a:rPr lang="en-US" dirty="0" smtClean="0"/>
              <a:t>You have to choose how much you want security to be defined on the system administration level vs. on the user level.</a:t>
            </a:r>
          </a:p>
          <a:p>
            <a:pPr>
              <a:defRPr/>
            </a:pPr>
            <a:endParaRPr lang="en-US" dirty="0" smtClean="0"/>
          </a:p>
          <a:p>
            <a:pPr>
              <a:defRPr/>
            </a:pPr>
            <a:r>
              <a:rPr lang="en-US" dirty="0" smtClean="0"/>
              <a:t>You aren’t limited to Active Directory; you can plug in other data sources for authentication.</a:t>
            </a:r>
          </a:p>
          <a:p>
            <a:pPr>
              <a:defRPr/>
            </a:pPr>
            <a:r>
              <a:rPr lang="en-US" dirty="0" smtClean="0"/>
              <a:t>This is one of the benefits of SharePoint being built off of ASP.NET 2.0. It uses built-in ASP.NET functionality wherever possible.</a:t>
            </a:r>
          </a:p>
          <a:p>
            <a:pPr>
              <a:defRPr/>
            </a:pPr>
            <a:r>
              <a:rPr lang="en-US" dirty="0" smtClean="0"/>
              <a:t>Replacing the Membership Provider is one of the easiest ways to extend SharePoint.</a:t>
            </a:r>
          </a:p>
          <a:p>
            <a:pPr>
              <a:defRPr/>
            </a:pPr>
            <a:endParaRPr lang="en-US" dirty="0" smtClean="0"/>
          </a:p>
          <a:p>
            <a:pPr>
              <a:defRPr/>
            </a:pPr>
            <a:r>
              <a:rPr lang="en-US" dirty="0" smtClean="0"/>
              <a:t>Just a warning: do not add in the </a:t>
            </a:r>
            <a:r>
              <a:rPr lang="en-US" dirty="0" err="1" smtClean="0"/>
              <a:t>ActiveDirectoryMembershipProvider</a:t>
            </a:r>
            <a:r>
              <a:rPr lang="en-US" dirty="0" smtClean="0"/>
              <a:t> to override Basic Authentication.</a:t>
            </a:r>
          </a:p>
          <a:p>
            <a:pPr>
              <a:defRPr/>
            </a:pPr>
            <a:r>
              <a:rPr lang="en-US" dirty="0" smtClean="0"/>
              <a:t>Forms authentication is cool, but you lose functionality.</a:t>
            </a:r>
          </a:p>
          <a:p>
            <a:pPr>
              <a:defRPr/>
            </a:pPr>
            <a:r>
              <a:rPr lang="en-US" dirty="0" smtClean="0"/>
              <a:t>All that stuff I said you got from Active Directory—groups, names, positions, emails, search—isn’t there. You get usernames.</a:t>
            </a:r>
          </a:p>
          <a:p>
            <a:pPr>
              <a:defRPr/>
            </a:pPr>
            <a:r>
              <a:rPr lang="en-US" dirty="0" smtClean="0"/>
              <a:t>And it doesn’t play nice with Office integration. It will throw back a login page rather than an HTTP status code that says, “you aren’t authenticated.”</a:t>
            </a:r>
          </a:p>
          <a:p>
            <a:pPr>
              <a:defRPr/>
            </a:pPr>
            <a:r>
              <a:rPr lang="en-US" dirty="0" smtClean="0"/>
              <a:t>So why would you want to use Forms authentication? It’s there for flexibility.</a:t>
            </a:r>
          </a:p>
        </p:txBody>
      </p:sp>
      <p:sp>
        <p:nvSpPr>
          <p:cNvPr id="4" name="Slide Number Placeholder 3"/>
          <p:cNvSpPr>
            <a:spLocks noGrp="1"/>
          </p:cNvSpPr>
          <p:nvPr>
            <p:ph type="sldNum" sz="quarter" idx="5"/>
          </p:nvPr>
        </p:nvSpPr>
        <p:spPr/>
        <p:txBody>
          <a:bodyPr/>
          <a:lstStyle/>
          <a:p>
            <a:pPr>
              <a:defRPr/>
            </a:pPr>
            <a:fld id="{3DF44526-2304-4AF2-B53B-20BB5322D87B}"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For example, while you </a:t>
            </a:r>
            <a:r>
              <a:rPr lang="en-US" i="1" smtClean="0"/>
              <a:t>can</a:t>
            </a:r>
            <a:r>
              <a:rPr lang="en-US" smtClean="0"/>
              <a:t> define an individual Item’s permissions, if you’re doing it too often, it should be a signal that you need a separate library with different permissions.</a:t>
            </a:r>
          </a:p>
          <a:p>
            <a:endParaRPr lang="en-US" smtClean="0"/>
          </a:p>
          <a:p>
            <a:r>
              <a:rPr lang="en-US" smtClean="0"/>
              <a:t>Users in the Administrators group on the SharePoint server are Server Farm administrators.</a:t>
            </a:r>
          </a:p>
          <a:p>
            <a:r>
              <a:rPr lang="en-US" smtClean="0"/>
              <a:t>They can set Site Collection Administrators, but they do not automatically get access to sites.</a:t>
            </a:r>
          </a:p>
          <a:p>
            <a:endParaRPr lang="en-US" smtClean="0"/>
          </a:p>
          <a:p>
            <a:r>
              <a:rPr lang="en-US" smtClean="0"/>
              <a:t>The idea with SharePoint seems to be that you can decentralize control.</a:t>
            </a:r>
          </a:p>
          <a:p>
            <a:r>
              <a:rPr lang="en-US" smtClean="0"/>
              <a:t>IT provides administration, development, and support, but trained users elsewhere in the business organize their sites.</a:t>
            </a:r>
          </a:p>
          <a:p>
            <a:r>
              <a:rPr lang="en-US" smtClean="0"/>
              <a:t>But there’s the trick--getting users who are motivated to step up and take ownership.</a:t>
            </a:r>
          </a:p>
        </p:txBody>
      </p:sp>
      <p:sp>
        <p:nvSpPr>
          <p:cNvPr id="4" name="Slide Number Placeholder 3"/>
          <p:cNvSpPr>
            <a:spLocks noGrp="1"/>
          </p:cNvSpPr>
          <p:nvPr>
            <p:ph type="sldNum" sz="quarter" idx="5"/>
          </p:nvPr>
        </p:nvSpPr>
        <p:spPr/>
        <p:txBody>
          <a:bodyPr/>
          <a:lstStyle/>
          <a:p>
            <a:pPr>
              <a:defRPr/>
            </a:pPr>
            <a:fld id="{775BCE35-15BC-4C18-8570-88DF22398545}"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We’re going to briefly cover what SharePoint is. Including the confusing line between Windows SharePoint Services and Microsoft Office SharePoint Server.</a:t>
            </a:r>
          </a:p>
          <a:p>
            <a:endParaRPr lang="en-US" smtClean="0"/>
          </a:p>
          <a:p>
            <a:r>
              <a:rPr lang="en-US" smtClean="0"/>
              <a:t>Site Structure and Hierarchy. What are the raw materials that SharePoint gives us to organize our server, store data, or control users’ access to it?</a:t>
            </a:r>
          </a:p>
          <a:p>
            <a:endParaRPr lang="en-US" smtClean="0"/>
          </a:p>
          <a:p>
            <a:r>
              <a:rPr lang="en-US" smtClean="0"/>
              <a:t>Additional features. Things like Web Parts, Workflow, and the API that we can use to extend SharePoint—either by downloading existing code, or developing our own.</a:t>
            </a:r>
          </a:p>
          <a:p>
            <a:endParaRPr lang="en-US" smtClean="0"/>
          </a:p>
          <a:p>
            <a:r>
              <a:rPr lang="en-US" smtClean="0"/>
              <a:t>Development strategies. Like I said, I’ve heard a lot of people say SharePoint sucks. And it does suck for a lot of things. You will not be replacing your existing applications with SharePoint sites. You do have to apply the principle of “the right tool for the job.”</a:t>
            </a:r>
          </a:p>
          <a:p>
            <a:endParaRPr lang="en-US" smtClean="0"/>
          </a:p>
          <a:p>
            <a:r>
              <a:rPr lang="en-US" smtClean="0"/>
              <a:t>Resources and Tools. Where can you go to learn more, and what tools can you use to get started extending SharePoint?</a:t>
            </a:r>
          </a:p>
        </p:txBody>
      </p:sp>
      <p:sp>
        <p:nvSpPr>
          <p:cNvPr id="4" name="Slide Number Placeholder 3"/>
          <p:cNvSpPr>
            <a:spLocks noGrp="1"/>
          </p:cNvSpPr>
          <p:nvPr>
            <p:ph type="sldNum" sz="quarter" idx="5"/>
          </p:nvPr>
        </p:nvSpPr>
        <p:spPr/>
        <p:txBody>
          <a:bodyPr/>
          <a:lstStyle/>
          <a:p>
            <a:pPr>
              <a:defRPr/>
            </a:pPr>
            <a:fld id="{FD45F94E-EB0F-4457-9DDF-4F62981E6C1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This means that developers need to be running Windows Server on their boxes, or running Virtual PC, or have access to a development server.</a:t>
            </a:r>
          </a:p>
          <a:p>
            <a:pPr>
              <a:defRPr/>
            </a:pPr>
            <a:r>
              <a:rPr lang="en-US" dirty="0" smtClean="0"/>
              <a:t>And in most cases, they need to be running Visual Studio on the same computer. Otherwise, you have to use remote debugging.</a:t>
            </a:r>
          </a:p>
          <a:p>
            <a:pPr>
              <a:defRPr/>
            </a:pPr>
            <a:endParaRPr lang="en-US" dirty="0" smtClean="0"/>
          </a:p>
          <a:p>
            <a:pPr>
              <a:defRPr/>
            </a:pPr>
            <a:r>
              <a:rPr lang="en-US" dirty="0" smtClean="0"/>
              <a:t>There are a lot of different places to extend SharePoint, so the skill set is varied.</a:t>
            </a:r>
          </a:p>
          <a:p>
            <a:pPr>
              <a:defRPr/>
            </a:pPr>
            <a:r>
              <a:rPr lang="en-US" dirty="0" smtClean="0"/>
              <a:t>Documentation is fairly complete, but there’s a lot of trial and error in some cases. You have to figure out how things work beyond the examples.</a:t>
            </a:r>
          </a:p>
          <a:p>
            <a:pPr>
              <a:defRPr/>
            </a:pPr>
            <a:r>
              <a:rPr lang="en-US" dirty="0" smtClean="0"/>
              <a:t>Configuration can be somewhat complicated.</a:t>
            </a:r>
          </a:p>
          <a:p>
            <a:pPr>
              <a:defRPr/>
            </a:pPr>
            <a:r>
              <a:rPr lang="en-US" dirty="0" smtClean="0"/>
              <a:t>You deploy features with sets of at least 2-3 XML files. There are tools to simplify this a bit, though.</a:t>
            </a:r>
          </a:p>
          <a:p>
            <a:pPr>
              <a:defRPr/>
            </a:pPr>
            <a:r>
              <a:rPr lang="en-US" dirty="0" smtClean="0"/>
              <a:t> Unless you want to run everything with Full Trust, you have to sign your assemblies and give them permissions as to what they can do.</a:t>
            </a:r>
          </a:p>
          <a:p>
            <a:pPr>
              <a:defRPr/>
            </a:pPr>
            <a:endParaRPr lang="en-US" dirty="0" smtClean="0"/>
          </a:p>
          <a:p>
            <a:pPr>
              <a:defRPr/>
            </a:pPr>
            <a:r>
              <a:rPr lang="en-US" dirty="0" smtClean="0"/>
              <a:t>Most applications are going to be used to read, update, and lookup data.</a:t>
            </a:r>
          </a:p>
          <a:p>
            <a:pPr>
              <a:defRPr/>
            </a:pPr>
            <a:r>
              <a:rPr lang="en-US" dirty="0" smtClean="0"/>
              <a:t>SharePoint will take care of most of this for you, plus you get a lot of nice features.</a:t>
            </a:r>
          </a:p>
          <a:p>
            <a:pPr>
              <a:defRPr/>
            </a:pPr>
            <a:r>
              <a:rPr lang="en-US" dirty="0" smtClean="0"/>
              <a:t>If you need something more complex, or in a certain format, you might not want to use SharePoint, though.</a:t>
            </a:r>
          </a:p>
          <a:p>
            <a:pPr>
              <a:defRPr/>
            </a:pPr>
            <a:endParaRPr lang="en-US" dirty="0" smtClean="0"/>
          </a:p>
          <a:p>
            <a:pPr>
              <a:defRPr/>
            </a:pPr>
            <a:r>
              <a:rPr lang="en-US" dirty="0" smtClean="0"/>
              <a:t>The </a:t>
            </a:r>
            <a:r>
              <a:rPr lang="en-US" dirty="0" err="1" smtClean="0"/>
              <a:t>webservices</a:t>
            </a:r>
            <a:r>
              <a:rPr lang="en-US" dirty="0" smtClean="0"/>
              <a:t> and API can be used to pull SharePoint data into other programs—for example, someone wrote an extension to pull list data into Reporting Services.</a:t>
            </a:r>
          </a:p>
          <a:p>
            <a:pPr>
              <a:defRPr/>
            </a:pPr>
            <a:r>
              <a:rPr lang="en-US" dirty="0" smtClean="0"/>
              <a:t>This also means you’re not locked into SharePoint—if you need to move an application to something else, you can always write a program to export the data from SharePoint.</a:t>
            </a:r>
          </a:p>
        </p:txBody>
      </p:sp>
      <p:sp>
        <p:nvSpPr>
          <p:cNvPr id="4" name="Slide Number Placeholder 3"/>
          <p:cNvSpPr>
            <a:spLocks noGrp="1"/>
          </p:cNvSpPr>
          <p:nvPr>
            <p:ph type="sldNum" sz="quarter" idx="5"/>
          </p:nvPr>
        </p:nvSpPr>
        <p:spPr/>
        <p:txBody>
          <a:bodyPr/>
          <a:lstStyle/>
          <a:p>
            <a:pPr>
              <a:defRPr/>
            </a:pPr>
            <a:fld id="{75052B52-4BE7-4B39-876D-BB01B7C8F2AB}"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SharePoint will create web parts for each list and library on the site.</a:t>
            </a:r>
          </a:p>
          <a:p>
            <a:pPr>
              <a:defRPr/>
            </a:pPr>
            <a:r>
              <a:rPr lang="en-US" dirty="0" smtClean="0"/>
              <a:t>But there’s other Web Parts out there: ones that will let you display RSS feeds on your SharePoint site, for example.</a:t>
            </a:r>
          </a:p>
          <a:p>
            <a:pPr>
              <a:defRPr/>
            </a:pPr>
            <a:endParaRPr lang="en-US" dirty="0" smtClean="0"/>
          </a:p>
          <a:p>
            <a:pPr>
              <a:defRPr/>
            </a:pPr>
            <a:r>
              <a:rPr lang="en-US" dirty="0" smtClean="0"/>
              <a:t>Again, it’s .NET, but it’s a little more complicated. Web Parts are their own thing, and you have to learn how to create one.</a:t>
            </a:r>
          </a:p>
          <a:p>
            <a:pPr>
              <a:defRPr/>
            </a:pPr>
            <a:r>
              <a:rPr lang="en-US" dirty="0" smtClean="0"/>
              <a:t>There are lots of examples and tools on </a:t>
            </a:r>
            <a:r>
              <a:rPr lang="en-US" dirty="0" err="1" smtClean="0"/>
              <a:t>CodePlex</a:t>
            </a:r>
            <a:r>
              <a:rPr lang="en-US" dirty="0" smtClean="0"/>
              <a:t>.</a:t>
            </a:r>
          </a:p>
          <a:p>
            <a:pPr>
              <a:defRPr/>
            </a:pPr>
            <a:r>
              <a:rPr lang="en-US" dirty="0" smtClean="0"/>
              <a:t>You have to figure out how to write a working Web Part, then install it. Back to the configuration thing I was talking about earlier.</a:t>
            </a:r>
          </a:p>
          <a:p>
            <a:pPr>
              <a:defRPr/>
            </a:pPr>
            <a:r>
              <a:rPr lang="en-US" dirty="0" smtClean="0"/>
              <a:t>I think I spent a day or two just getting that down, and if you’re not using it regularly, you’re going to forget every time you need to create one.</a:t>
            </a:r>
          </a:p>
          <a:p>
            <a:pPr>
              <a:defRPr/>
            </a:pPr>
            <a:endParaRPr lang="en-US" dirty="0" smtClean="0"/>
          </a:p>
          <a:p>
            <a:pPr>
              <a:defRPr/>
            </a:pPr>
            <a:r>
              <a:rPr lang="en-US" dirty="0" smtClean="0"/>
              <a:t>You can use database connections and web services just like you would in other .NET applications.</a:t>
            </a:r>
          </a:p>
          <a:p>
            <a:pPr>
              <a:defRPr/>
            </a:pPr>
            <a:r>
              <a:rPr lang="en-US" dirty="0" smtClean="0"/>
              <a:t>The RSS feed reader I mentioned earlier is a good example.</a:t>
            </a:r>
          </a:p>
          <a:p>
            <a:pPr>
              <a:defRPr/>
            </a:pPr>
            <a:r>
              <a:rPr lang="en-US" dirty="0" smtClean="0"/>
              <a:t>You don’t have to build everything in SharePoint.</a:t>
            </a:r>
          </a:p>
          <a:p>
            <a:pPr>
              <a:defRPr/>
            </a:pPr>
            <a:endParaRPr lang="en-US" dirty="0" smtClean="0"/>
          </a:p>
          <a:p>
            <a:pPr>
              <a:defRPr/>
            </a:pPr>
            <a:r>
              <a:rPr lang="en-US" dirty="0" smtClean="0"/>
              <a:t>For example, we created a portal for IT.</a:t>
            </a:r>
          </a:p>
          <a:p>
            <a:pPr>
              <a:defRPr/>
            </a:pPr>
            <a:r>
              <a:rPr lang="en-US" dirty="0" smtClean="0"/>
              <a:t>Instead of trying to import the existing Helpdesk software into SharePoint, I just created Web Parts to query SQL Server.</a:t>
            </a:r>
          </a:p>
          <a:p>
            <a:pPr>
              <a:defRPr/>
            </a:pPr>
            <a:r>
              <a:rPr lang="en-US" dirty="0" smtClean="0"/>
              <a:t>Then the Web Part would just link you to the Helpdesk application.</a:t>
            </a:r>
          </a:p>
        </p:txBody>
      </p:sp>
      <p:sp>
        <p:nvSpPr>
          <p:cNvPr id="4" name="Slide Number Placeholder 3"/>
          <p:cNvSpPr>
            <a:spLocks noGrp="1"/>
          </p:cNvSpPr>
          <p:nvPr>
            <p:ph type="sldNum" sz="quarter" idx="5"/>
          </p:nvPr>
        </p:nvSpPr>
        <p:spPr/>
        <p:txBody>
          <a:bodyPr/>
          <a:lstStyle/>
          <a:p>
            <a:pPr>
              <a:defRPr/>
            </a:pPr>
            <a:fld id="{6F97C2E9-C9B0-43E4-8E2D-9F10619E2268}"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 have to admit I’ve done very little Workflow in SharePoint. I’ve maybe done a “Hello World” example, and that’s it.</a:t>
            </a:r>
          </a:p>
          <a:p>
            <a:endParaRPr lang="en-US" smtClean="0"/>
          </a:p>
          <a:p>
            <a:r>
              <a:rPr lang="en-US" smtClean="0"/>
              <a:t>Again, SharePoint uses what’s already available in .NET.</a:t>
            </a:r>
          </a:p>
          <a:p>
            <a:endParaRPr lang="en-US" smtClean="0"/>
          </a:p>
          <a:p>
            <a:r>
              <a:rPr lang="en-US" smtClean="0"/>
              <a:t>An example of usage is requiring approval on a document before it’s published.</a:t>
            </a:r>
          </a:p>
          <a:p>
            <a:r>
              <a:rPr lang="en-US" smtClean="0"/>
              <a:t>You have to notify a series of people by email, have them all sign off, and then move the draft into a published state.</a:t>
            </a:r>
          </a:p>
          <a:p>
            <a:r>
              <a:rPr lang="en-US" smtClean="0"/>
              <a:t>You also want to keep track of the history.</a:t>
            </a:r>
          </a:p>
          <a:p>
            <a:endParaRPr lang="en-US" smtClean="0"/>
          </a:p>
          <a:p>
            <a:r>
              <a:rPr lang="en-US" smtClean="0"/>
              <a:t>Workflows are human-centric.</a:t>
            </a:r>
          </a:p>
          <a:p>
            <a:r>
              <a:rPr lang="en-US" smtClean="0"/>
              <a:t>That is, a workflow waits on and responds to actions that users have to perform.</a:t>
            </a:r>
          </a:p>
        </p:txBody>
      </p:sp>
      <p:sp>
        <p:nvSpPr>
          <p:cNvPr id="4" name="Slide Number Placeholder 3"/>
          <p:cNvSpPr>
            <a:spLocks noGrp="1"/>
          </p:cNvSpPr>
          <p:nvPr>
            <p:ph type="sldNum" sz="quarter" idx="5"/>
          </p:nvPr>
        </p:nvSpPr>
        <p:spPr/>
        <p:txBody>
          <a:bodyPr/>
          <a:lstStyle/>
          <a:p>
            <a:pPr>
              <a:defRPr/>
            </a:pPr>
            <a:fld id="{E5C0D30E-61CE-4AE0-8D8A-2F6332D5A439}"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is where all that configuration and XML comes into play.</a:t>
            </a:r>
          </a:p>
        </p:txBody>
      </p:sp>
      <p:sp>
        <p:nvSpPr>
          <p:cNvPr id="4" name="Slide Number Placeholder 3"/>
          <p:cNvSpPr>
            <a:spLocks noGrp="1"/>
          </p:cNvSpPr>
          <p:nvPr>
            <p:ph type="sldNum" sz="quarter" idx="5"/>
          </p:nvPr>
        </p:nvSpPr>
        <p:spPr/>
        <p:txBody>
          <a:bodyPr/>
          <a:lstStyle/>
          <a:p>
            <a:pPr>
              <a:defRPr/>
            </a:pPr>
            <a:fld id="{4F955621-9348-4797-98FC-3DBBCBF0D846}"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a:defRPr/>
            </a:pPr>
            <a:r>
              <a:rPr lang="en-US" dirty="0" smtClean="0"/>
              <a:t>The API is there because you’re discouraged from interacting with the database directly.</a:t>
            </a:r>
          </a:p>
          <a:p>
            <a:pPr>
              <a:defRPr/>
            </a:pPr>
            <a:endParaRPr lang="en-US" dirty="0" smtClean="0"/>
          </a:p>
          <a:p>
            <a:pPr>
              <a:defRPr/>
            </a:pPr>
            <a:r>
              <a:rPr lang="en-US" dirty="0" smtClean="0"/>
              <a:t>When I say query, there’s actually a query language called CAML that you use to write queries.  Concepts are similar to SQL, but it’s all in XML.</a:t>
            </a:r>
          </a:p>
          <a:p>
            <a:pPr>
              <a:defRPr/>
            </a:pPr>
            <a:r>
              <a:rPr lang="en-US" dirty="0" smtClean="0"/>
              <a:t>There’s a good query builder available called U2U CAML Query Builder. There’s also a LINQ to SharePoint out there, although I’ve never used it.</a:t>
            </a:r>
          </a:p>
          <a:p>
            <a:pPr>
              <a:defRPr/>
            </a:pPr>
            <a:endParaRPr lang="en-US" dirty="0" smtClean="0"/>
          </a:p>
          <a:p>
            <a:pPr>
              <a:defRPr/>
            </a:pPr>
            <a:r>
              <a:rPr lang="en-US" dirty="0" smtClean="0"/>
              <a:t>Of course, there are other uses for the API, but these are the two that are most obvious to me.</a:t>
            </a:r>
          </a:p>
          <a:p>
            <a:pPr>
              <a:defRPr/>
            </a:pPr>
            <a:endParaRPr lang="en-US" dirty="0" smtClean="0"/>
          </a:p>
          <a:p>
            <a:pPr>
              <a:defRPr/>
            </a:pPr>
            <a:r>
              <a:rPr lang="en-US" dirty="0" smtClean="0"/>
              <a:t>Again, however, SharePoint is not a database.</a:t>
            </a:r>
          </a:p>
          <a:p>
            <a:pPr>
              <a:defRPr/>
            </a:pPr>
            <a:r>
              <a:rPr lang="en-US" dirty="0" smtClean="0"/>
              <a:t>There are no strong relationships between lists.  It’s not built primarily for performance.</a:t>
            </a:r>
          </a:p>
        </p:txBody>
      </p:sp>
      <p:sp>
        <p:nvSpPr>
          <p:cNvPr id="4" name="Slide Number Placeholder 3"/>
          <p:cNvSpPr>
            <a:spLocks noGrp="1"/>
          </p:cNvSpPr>
          <p:nvPr>
            <p:ph type="sldNum" sz="quarter" idx="5"/>
          </p:nvPr>
        </p:nvSpPr>
        <p:spPr/>
        <p:txBody>
          <a:bodyPr/>
          <a:lstStyle/>
          <a:p>
            <a:pPr>
              <a:defRPr/>
            </a:pPr>
            <a:fld id="{1FAEEC3A-D584-4E71-98B5-217F8DE8E809}"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I’m not saying you should shoehorn it on to an existing server that’s filling some other role.</a:t>
            </a:r>
          </a:p>
          <a:p>
            <a:pPr>
              <a:defRPr/>
            </a:pPr>
            <a:r>
              <a:rPr lang="en-US" dirty="0" smtClean="0"/>
              <a:t>But if you already have Windows licenses, you can use Windows SharePoint Services. And you don’t have to fool with things like client access licenses.</a:t>
            </a:r>
          </a:p>
          <a:p>
            <a:pPr>
              <a:defRPr/>
            </a:pPr>
            <a:endParaRPr lang="en-US" dirty="0" smtClean="0"/>
          </a:p>
          <a:p>
            <a:pPr>
              <a:defRPr/>
            </a:pPr>
            <a:r>
              <a:rPr lang="en-US" dirty="0" smtClean="0"/>
              <a:t>All those little requests for one-off updates to read, write, and lookup data can be done with SharePoint.</a:t>
            </a:r>
          </a:p>
          <a:p>
            <a:pPr>
              <a:defRPr/>
            </a:pPr>
            <a:endParaRPr lang="en-US" dirty="0" smtClean="0"/>
          </a:p>
          <a:p>
            <a:pPr>
              <a:defRPr/>
            </a:pPr>
            <a:r>
              <a:rPr lang="en-US" dirty="0" smtClean="0"/>
              <a:t>Any little one-off application could eventually expand in scope such that out-of-the-box SharePoint features won’t suffice.</a:t>
            </a:r>
          </a:p>
          <a:p>
            <a:pPr>
              <a:defRPr/>
            </a:pPr>
            <a:r>
              <a:rPr lang="en-US" dirty="0" smtClean="0"/>
              <a:t>But then again, there’s a lot of little applications that are requested and then never used. Or they’re changed into something completely different than what was planned once people start using them.</a:t>
            </a:r>
          </a:p>
          <a:p>
            <a:pPr>
              <a:defRPr/>
            </a:pPr>
            <a:r>
              <a:rPr lang="en-US" dirty="0" smtClean="0"/>
              <a:t>Getting something up and available on SharePoint saves you from wasting that initial development time.</a:t>
            </a:r>
          </a:p>
          <a:p>
            <a:pPr>
              <a:defRPr/>
            </a:pPr>
            <a:endParaRPr lang="en-US" dirty="0" smtClean="0"/>
          </a:p>
          <a:p>
            <a:pPr>
              <a:defRPr/>
            </a:pPr>
            <a:r>
              <a:rPr lang="en-US" dirty="0" smtClean="0"/>
              <a:t>Many of the features of a list or library aren’t directly available in ASP.NET. You would have to write them yourself or find a library to do the same thing.</a:t>
            </a:r>
          </a:p>
          <a:p>
            <a:pPr>
              <a:defRPr/>
            </a:pPr>
            <a:r>
              <a:rPr lang="en-US" dirty="0" smtClean="0"/>
              <a:t>So if it makes sense to build an application on SharePoint, you have a very good foundation to build upon.</a:t>
            </a:r>
          </a:p>
          <a:p>
            <a:pPr>
              <a:defRPr/>
            </a:pPr>
            <a:r>
              <a:rPr lang="en-US" dirty="0" smtClean="0"/>
              <a:t>And it should make sense, or you shouldn’t be using SharePoint.</a:t>
            </a:r>
          </a:p>
          <a:p>
            <a:pPr>
              <a:defRPr/>
            </a:pPr>
            <a:r>
              <a:rPr lang="en-US" dirty="0" smtClean="0"/>
              <a:t>SharePoint is its own separate skill set. To do major extensibility on it, you need to have someone dedicated to it who has time to spend figuring out how to use it.</a:t>
            </a:r>
          </a:p>
          <a:p>
            <a:pPr>
              <a:defRPr/>
            </a:pPr>
            <a:endParaRPr lang="en-US" dirty="0" smtClean="0"/>
          </a:p>
          <a:p>
            <a:pPr>
              <a:defRPr/>
            </a:pPr>
            <a:r>
              <a:rPr lang="en-US" dirty="0" smtClean="0"/>
              <a:t>If you’re going to use it heavily or for critical applications, you need a team of people administering it from different perspectives—technical, development, and functional.</a:t>
            </a:r>
            <a:endParaRPr lang="en-US" dirty="0"/>
          </a:p>
        </p:txBody>
      </p:sp>
      <p:sp>
        <p:nvSpPr>
          <p:cNvPr id="4" name="Slide Number Placeholder 3"/>
          <p:cNvSpPr>
            <a:spLocks noGrp="1"/>
          </p:cNvSpPr>
          <p:nvPr>
            <p:ph type="sldNum" sz="quarter" idx="5"/>
          </p:nvPr>
        </p:nvSpPr>
        <p:spPr/>
        <p:txBody>
          <a:bodyPr/>
          <a:lstStyle/>
          <a:p>
            <a:pPr>
              <a:defRPr/>
            </a:pPr>
            <a:fld id="{BCFF195F-83D4-4684-AB0E-018B6448F94B}"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r>
              <a:rPr lang="en-US" dirty="0" smtClean="0"/>
              <a:t>I know I keep coming back to it, but… there is a learning curve. Don’t start trying to extend it if there’s not a compelling reason to do so.</a:t>
            </a:r>
          </a:p>
          <a:p>
            <a:pPr>
              <a:defRPr/>
            </a:pPr>
            <a:r>
              <a:rPr lang="en-US" dirty="0" smtClean="0"/>
              <a:t>In many cases, it really is easier to develop a whole separate custom ASP.NET application than figure out how you would do it in SharePoint.</a:t>
            </a:r>
          </a:p>
          <a:p>
            <a:pPr>
              <a:defRPr/>
            </a:pPr>
            <a:r>
              <a:rPr lang="en-US" dirty="0" smtClean="0"/>
              <a:t>Depends if time is of the essence. You lose some functionality if you do that, and you potentially confuse users.</a:t>
            </a:r>
          </a:p>
          <a:p>
            <a:pPr>
              <a:defRPr/>
            </a:pPr>
            <a:endParaRPr lang="en-US" dirty="0" smtClean="0"/>
          </a:p>
          <a:p>
            <a:pPr>
              <a:defRPr/>
            </a:pPr>
            <a:r>
              <a:rPr lang="en-US" dirty="0" smtClean="0"/>
              <a:t>When we started rolling out department portals, I made a point to refer to them as “department portals” rather than “SharePoint portals” to prevent this.</a:t>
            </a:r>
          </a:p>
          <a:p>
            <a:pPr>
              <a:defRPr/>
            </a:pPr>
            <a:r>
              <a:rPr lang="en-US" dirty="0" smtClean="0"/>
              <a:t>SharePoint is not the focus of the application. The focus is the purpose of the site; SharePoint is just the means to an end.</a:t>
            </a:r>
          </a:p>
          <a:p>
            <a:pPr>
              <a:defRPr/>
            </a:pPr>
            <a:r>
              <a:rPr lang="en-US" dirty="0" smtClean="0"/>
              <a:t>It won’t solve every problem, but there are some problems it is good at solving.</a:t>
            </a:r>
          </a:p>
          <a:p>
            <a:pPr>
              <a:defRPr/>
            </a:pPr>
            <a:endParaRPr lang="en-US" dirty="0" smtClean="0"/>
          </a:p>
          <a:p>
            <a:pPr>
              <a:defRPr/>
            </a:pPr>
            <a:r>
              <a:rPr lang="en-US" dirty="0" smtClean="0"/>
              <a:t>If someone asked you to build an application, you’d start by gathering requirements and designing a solution.</a:t>
            </a:r>
          </a:p>
          <a:p>
            <a:pPr>
              <a:defRPr/>
            </a:pPr>
            <a:r>
              <a:rPr lang="en-US" dirty="0" smtClean="0"/>
              <a:t>You wouldn’t instantly start trying to pitch them on how ASP.NET could solve their problems.</a:t>
            </a:r>
          </a:p>
        </p:txBody>
      </p:sp>
      <p:sp>
        <p:nvSpPr>
          <p:cNvPr id="4" name="Slide Number Placeholder 3"/>
          <p:cNvSpPr>
            <a:spLocks noGrp="1"/>
          </p:cNvSpPr>
          <p:nvPr>
            <p:ph type="sldNum" sz="quarter" idx="5"/>
          </p:nvPr>
        </p:nvSpPr>
        <p:spPr/>
        <p:txBody>
          <a:bodyPr/>
          <a:lstStyle/>
          <a:p>
            <a:pPr>
              <a:defRPr/>
            </a:pPr>
            <a:fld id="{94FEB5FC-CCF0-440E-9B90-7B1525D2AA85}"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a:defRPr/>
            </a:pPr>
            <a:r>
              <a:rPr lang="en-US" dirty="0" smtClean="0"/>
              <a:t>First, I don’t mean usability-wise. I’ve heard people complain about SharePoint usability, but that’s another issue entirely.</a:t>
            </a:r>
          </a:p>
          <a:p>
            <a:pPr>
              <a:defRPr/>
            </a:pPr>
            <a:r>
              <a:rPr lang="en-US" dirty="0" smtClean="0"/>
              <a:t>For what it does, SharePoint is really easy to use. You can create a large “infrastructure” for collecting and storing data using nothing but the basic web interface.</a:t>
            </a:r>
          </a:p>
          <a:p>
            <a:pPr>
              <a:defRPr/>
            </a:pPr>
            <a:r>
              <a:rPr lang="en-US" dirty="0" smtClean="0"/>
              <a:t>But of course, all that means is your installation can grow very quickly if you’re not careful, and that has its own pitfalls.</a:t>
            </a:r>
          </a:p>
          <a:p>
            <a:pPr>
              <a:defRPr/>
            </a:pPr>
            <a:endParaRPr lang="en-US" dirty="0" smtClean="0"/>
          </a:p>
          <a:p>
            <a:pPr>
              <a:defRPr/>
            </a:pPr>
            <a:r>
              <a:rPr lang="en-US" dirty="0" smtClean="0"/>
              <a:t>You need people who can keep it running.</a:t>
            </a:r>
          </a:p>
          <a:p>
            <a:pPr>
              <a:defRPr/>
            </a:pPr>
            <a:r>
              <a:rPr lang="en-US" dirty="0" smtClean="0"/>
              <a:t>You need people who know how to build sites and add new functionality.</a:t>
            </a:r>
          </a:p>
          <a:p>
            <a:pPr>
              <a:defRPr/>
            </a:pPr>
            <a:r>
              <a:rPr lang="en-US" dirty="0" smtClean="0"/>
              <a:t>You need people who understand the business requirements that need to be met, and can keep the data pruned and organized.</a:t>
            </a:r>
          </a:p>
          <a:p>
            <a:pPr>
              <a:defRPr/>
            </a:pPr>
            <a:r>
              <a:rPr lang="en-US" dirty="0" smtClean="0"/>
              <a:t>You need people who can make sure users are using it properly.</a:t>
            </a:r>
          </a:p>
          <a:p>
            <a:pPr>
              <a:defRPr/>
            </a:pPr>
            <a:r>
              <a:rPr lang="en-US" dirty="0" smtClean="0"/>
              <a:t>One person may have the skills to do all of these, but it’s difficult to switch perspectives.</a:t>
            </a:r>
          </a:p>
          <a:p>
            <a:pPr>
              <a:defRPr/>
            </a:pPr>
            <a:endParaRPr lang="en-US" dirty="0" smtClean="0"/>
          </a:p>
          <a:p>
            <a:pPr>
              <a:defRPr/>
            </a:pPr>
            <a:r>
              <a:rPr lang="en-US" dirty="0" smtClean="0"/>
              <a:t>One of the benefits of using SharePoint is that it’s a central repository for all of the files and data that need to be shared within an organization.</a:t>
            </a:r>
          </a:p>
          <a:p>
            <a:pPr>
              <a:defRPr/>
            </a:pPr>
            <a:r>
              <a:rPr lang="en-US" dirty="0" smtClean="0"/>
              <a:t>At the same time, it’s very decentralized, because users can create new lists and libraries without IT intervention.</a:t>
            </a:r>
          </a:p>
          <a:p>
            <a:pPr>
              <a:defRPr/>
            </a:pPr>
            <a:r>
              <a:rPr lang="en-US" dirty="0" smtClean="0"/>
              <a:t>In theory. In practice, most users don’t want to get that technical, so it requires minimal IT intervention.</a:t>
            </a:r>
          </a:p>
          <a:p>
            <a:pPr>
              <a:defRPr/>
            </a:pPr>
            <a:r>
              <a:rPr lang="en-US" dirty="0" smtClean="0"/>
              <a:t>This is a good thing, because it’s flexible.</a:t>
            </a:r>
          </a:p>
          <a:p>
            <a:pPr>
              <a:defRPr/>
            </a:pPr>
            <a:r>
              <a:rPr lang="en-US" dirty="0" smtClean="0"/>
              <a:t>But if there’s no foresight, then it can get out of hand fast.</a:t>
            </a:r>
          </a:p>
          <a:p>
            <a:pPr>
              <a:defRPr/>
            </a:pPr>
            <a:r>
              <a:rPr lang="en-US" dirty="0" smtClean="0"/>
              <a:t>Technically, a SharePoint site isn’t much more centralized than a file share.</a:t>
            </a:r>
          </a:p>
          <a:p>
            <a:pPr>
              <a:defRPr/>
            </a:pPr>
            <a:endParaRPr lang="en-US" dirty="0" smtClean="0"/>
          </a:p>
          <a:p>
            <a:pPr>
              <a:defRPr/>
            </a:pPr>
            <a:r>
              <a:rPr lang="en-US" dirty="0" smtClean="0"/>
              <a:t>It may have the illusion of being more centralized and organized because of the hierarchy of sites, libraries, etc. and because of all the metadata you can apply to a file. But it doesn’t organize itself, especially if left to individual users working separately.</a:t>
            </a:r>
          </a:p>
        </p:txBody>
      </p:sp>
      <p:sp>
        <p:nvSpPr>
          <p:cNvPr id="4" name="Slide Number Placeholder 3"/>
          <p:cNvSpPr>
            <a:spLocks noGrp="1"/>
          </p:cNvSpPr>
          <p:nvPr>
            <p:ph type="sldNum" sz="quarter" idx="5"/>
          </p:nvPr>
        </p:nvSpPr>
        <p:spPr/>
        <p:txBody>
          <a:bodyPr/>
          <a:lstStyle/>
          <a:p>
            <a:pPr>
              <a:defRPr/>
            </a:pPr>
            <a:fld id="{672CB60E-66B0-402E-B794-8BECD903FA70}"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Managing lists and libraries – there’s more it can do, but this is going to be at the core of its functionality.</a:t>
            </a:r>
          </a:p>
          <a:p>
            <a:endParaRPr lang="en-US" smtClean="0"/>
          </a:p>
          <a:p>
            <a:r>
              <a:rPr lang="en-US" smtClean="0"/>
              <a:t>Flexible auth – It’s using Active Directory by default, but a pluggable system allows other sources to be used as well. </a:t>
            </a:r>
          </a:p>
          <a:p>
            <a:r>
              <a:rPr lang="en-US" smtClean="0"/>
              <a:t>If you write it or find one that’s already been written.</a:t>
            </a:r>
          </a:p>
          <a:p>
            <a:endParaRPr lang="en-US" smtClean="0"/>
          </a:p>
          <a:p>
            <a:r>
              <a:rPr lang="en-US" smtClean="0"/>
              <a:t>Extended with .NET – By adding new features with things like web parts and workflows; by writing functionality yourself with the API; and all of this can be installed as features or solutions.</a:t>
            </a:r>
          </a:p>
          <a:p>
            <a:endParaRPr lang="en-US" smtClean="0"/>
          </a:p>
          <a:p>
            <a:r>
              <a:rPr lang="en-US" smtClean="0"/>
              <a:t>Right tool – It’s got a lot of out-of-the-box functionality, and it’s a powerful platform if you’re willing to dedicate some time and effort.  For anything in between, you might want to reconsider.</a:t>
            </a:r>
          </a:p>
          <a:p>
            <a:endParaRPr lang="en-US" smtClean="0"/>
          </a:p>
          <a:p>
            <a:r>
              <a:rPr lang="en-US" smtClean="0"/>
              <a:t>And you need to consider it one tool among many—gather requirements first, then decide how well it matches SharePoint’s feature set.</a:t>
            </a:r>
          </a:p>
        </p:txBody>
      </p:sp>
      <p:sp>
        <p:nvSpPr>
          <p:cNvPr id="4" name="Slide Number Placeholder 3"/>
          <p:cNvSpPr>
            <a:spLocks noGrp="1"/>
          </p:cNvSpPr>
          <p:nvPr>
            <p:ph type="sldNum" sz="quarter" idx="5"/>
          </p:nvPr>
        </p:nvSpPr>
        <p:spPr/>
        <p:txBody>
          <a:bodyPr/>
          <a:lstStyle/>
          <a:p>
            <a:pPr>
              <a:defRPr/>
            </a:pPr>
            <a:fld id="{1EDA3B3F-D220-43DC-9E11-E37E1A10E7B5}"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Microsoft has it well-documented, but there’s a lot to cover.</a:t>
            </a:r>
          </a:p>
          <a:p>
            <a:endParaRPr lang="en-US" smtClean="0"/>
          </a:p>
          <a:p>
            <a:r>
              <a:rPr lang="en-US" smtClean="0"/>
              <a:t>Again, the concept of different perspectives—developers, other IT employees, and end-users.</a:t>
            </a:r>
          </a:p>
        </p:txBody>
      </p:sp>
      <p:sp>
        <p:nvSpPr>
          <p:cNvPr id="4" name="Slide Number Placeholder 3"/>
          <p:cNvSpPr>
            <a:spLocks noGrp="1"/>
          </p:cNvSpPr>
          <p:nvPr>
            <p:ph type="sldNum" sz="quarter" idx="5"/>
          </p:nvPr>
        </p:nvSpPr>
        <p:spPr/>
        <p:txBody>
          <a:bodyPr/>
          <a:lstStyle/>
          <a:p>
            <a:pPr>
              <a:defRPr/>
            </a:pPr>
            <a:fld id="{DA389F4B-6535-411B-8B2F-E6B4C030B334}"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Collaboration simply meaning a central place to store information and files.</a:t>
            </a:r>
          </a:p>
          <a:p>
            <a:pPr eaLnBrk="1" hangingPunct="1">
              <a:spcBef>
                <a:spcPct val="0"/>
              </a:spcBef>
            </a:pPr>
            <a:endParaRPr lang="en-US" smtClean="0"/>
          </a:p>
          <a:p>
            <a:pPr eaLnBrk="1" hangingPunct="1">
              <a:spcBef>
                <a:spcPct val="0"/>
              </a:spcBef>
            </a:pPr>
            <a:r>
              <a:rPr lang="en-US" smtClean="0"/>
              <a:t>It’s built-in, so you’re not installing extra plugins. We’ll be covering this a bit in the features; Microsoft has a white paper called “Good, Better, Best” that explains how WSS integrates with both Office 2003 and Office 2007.</a:t>
            </a:r>
          </a:p>
          <a:p>
            <a:pPr eaLnBrk="1" hangingPunct="1">
              <a:spcBef>
                <a:spcPct val="0"/>
              </a:spcBef>
            </a:pPr>
            <a:endParaRPr lang="en-US" smtClean="0"/>
          </a:p>
          <a:p>
            <a:pPr eaLnBrk="1" hangingPunct="1">
              <a:spcBef>
                <a:spcPct val="0"/>
              </a:spcBef>
            </a:pPr>
            <a:r>
              <a:rPr lang="en-US" smtClean="0"/>
              <a:t>The support is better in Office 2007. Hence the “better, best” part of that title, because obviously they want you to upgrade to Office 2007.</a:t>
            </a:r>
          </a:p>
          <a:p>
            <a:pPr eaLnBrk="1" hangingPunct="1">
              <a:spcBef>
                <a:spcPct val="0"/>
              </a:spcBef>
            </a:pPr>
            <a:endParaRPr lang="en-US" smtClean="0"/>
          </a:p>
          <a:p>
            <a:pPr eaLnBrk="1" hangingPunct="1">
              <a:spcBef>
                <a:spcPct val="0"/>
              </a:spcBef>
            </a:pPr>
            <a:r>
              <a:rPr lang="en-US" smtClean="0"/>
              <a:t>All the files and data about a particular department, or project, or meeting, all in one place. Don’t get too hung up on this, because it’s not really much more centralized than storing files on a fileshare, depending on how you’re managing it. We’ll get more into this later.</a:t>
            </a:r>
          </a:p>
          <a:p>
            <a:pPr eaLnBrk="1" hangingPunct="1">
              <a:spcBef>
                <a:spcPct val="0"/>
              </a:spcBef>
            </a:pPr>
            <a:endParaRPr lang="en-US" smtClean="0"/>
          </a:p>
          <a:p>
            <a:pPr eaLnBrk="1" hangingPunct="1">
              <a:spcBef>
                <a:spcPct val="0"/>
              </a:spcBef>
            </a:pPr>
            <a:r>
              <a:rPr lang="en-US" smtClean="0"/>
              <a:t>It won’t replace all of them completely, but it serves many of the same purposes—plus it’s more centralized, built upon existing .NET and Windows features, and has an API for interacting with it from your applications.</a:t>
            </a:r>
          </a:p>
          <a:p>
            <a:pPr eaLnBrk="1" hangingPunct="1">
              <a:spcBef>
                <a:spcPct val="0"/>
              </a:spcBef>
            </a:pPr>
            <a:endParaRPr lang="en-US" smtClean="0"/>
          </a:p>
          <a:p>
            <a:pPr eaLnBrk="1" hangingPunct="1">
              <a:spcBef>
                <a:spcPct val="0"/>
              </a:spcBef>
            </a:pPr>
            <a:r>
              <a:rPr lang="en-US" smtClean="0"/>
              <a:t>Email—obviously it’s not meant to replace it. But where does everyone store all of the files that get passed around? In email. So it’s an alternative to that, if you can provide the support and training to make it usable, and if people actually use it. Which is always the trick.</a:t>
            </a:r>
          </a:p>
          <a:p>
            <a:pPr eaLnBrk="1" hangingPunct="1">
              <a:spcBef>
                <a:spcPct val="0"/>
              </a:spcBef>
            </a:pPr>
            <a:endParaRPr lang="en-US" smtClean="0"/>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05E64E4-A83E-4713-B8D9-4F03222B8C00}"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Microsoft has several downloadable books in Word format.</a:t>
            </a:r>
          </a:p>
          <a:p>
            <a:endParaRPr lang="en-US" smtClean="0"/>
          </a:p>
          <a:p>
            <a:r>
              <a:rPr lang="en-US" smtClean="0"/>
              <a:t>I recommend “Planning and Architecture” if you’re going to be involved in setting up a SharePoint site.</a:t>
            </a:r>
          </a:p>
          <a:p>
            <a:endParaRPr lang="en-US" smtClean="0"/>
          </a:p>
          <a:p>
            <a:r>
              <a:rPr lang="en-US" smtClean="0"/>
              <a:t>It will take you from the low-level technical decisions to the high-level design, and it’s probably more formal than you’ll ever use.</a:t>
            </a:r>
          </a:p>
          <a:p>
            <a:endParaRPr lang="en-US" smtClean="0"/>
          </a:p>
          <a:p>
            <a:r>
              <a:rPr lang="en-US" smtClean="0"/>
              <a:t>Still, it gives you a good overview of some of the choices you have to make.</a:t>
            </a:r>
          </a:p>
          <a:p>
            <a:endParaRPr lang="en-US" smtClean="0"/>
          </a:p>
          <a:p>
            <a:r>
              <a:rPr lang="en-US" smtClean="0"/>
              <a:t>Another downloadable book in PDF format is 7 Development Projects for MOSS 2007 and WSS</a:t>
            </a:r>
          </a:p>
        </p:txBody>
      </p:sp>
      <p:sp>
        <p:nvSpPr>
          <p:cNvPr id="4" name="Slide Number Placeholder 3"/>
          <p:cNvSpPr>
            <a:spLocks noGrp="1"/>
          </p:cNvSpPr>
          <p:nvPr>
            <p:ph type="sldNum" sz="quarter" idx="5"/>
          </p:nvPr>
        </p:nvSpPr>
        <p:spPr/>
        <p:txBody>
          <a:bodyPr/>
          <a:lstStyle/>
          <a:p>
            <a:pPr>
              <a:defRPr/>
            </a:pPr>
            <a:fld id="{A65212D6-1972-4A0F-8246-051D72E72B9A}"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These include Visual Studio 2005 as well, so that you can test out development on the VPC.</a:t>
            </a:r>
          </a:p>
          <a:p>
            <a:endParaRPr lang="en-US" smtClean="0"/>
          </a:p>
          <a:p>
            <a:r>
              <a:rPr lang="en-US" smtClean="0"/>
              <a:t>I imagine once September 30, 2008 rolls around, they’ll release new images.</a:t>
            </a:r>
          </a:p>
          <a:p>
            <a:endParaRPr lang="en-US" smtClean="0"/>
          </a:p>
          <a:p>
            <a:r>
              <a:rPr lang="en-US" smtClean="0"/>
              <a:t>Microsoft has similar Windows XP VPC images for IE6 and IE7 for use in testing web sites, which are time bombed and re-released.</a:t>
            </a:r>
          </a:p>
        </p:txBody>
      </p:sp>
      <p:sp>
        <p:nvSpPr>
          <p:cNvPr id="4" name="Slide Number Placeholder 3"/>
          <p:cNvSpPr>
            <a:spLocks noGrp="1"/>
          </p:cNvSpPr>
          <p:nvPr>
            <p:ph type="sldNum" sz="quarter" idx="5"/>
          </p:nvPr>
        </p:nvSpPr>
        <p:spPr/>
        <p:txBody>
          <a:bodyPr/>
          <a:lstStyle/>
          <a:p>
            <a:pPr>
              <a:defRPr/>
            </a:pPr>
            <a:fld id="{F8C4DB1C-4627-485C-85A8-0A4BD5095D02}" type="slidenum">
              <a:rPr lang="en-US" smtClean="0"/>
              <a:pPr>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is an important concept.</a:t>
            </a:r>
          </a:p>
          <a:p>
            <a:pPr eaLnBrk="1" hangingPunct="1">
              <a:spcBef>
                <a:spcPct val="0"/>
              </a:spcBef>
            </a:pPr>
            <a:endParaRPr lang="en-US" smtClean="0"/>
          </a:p>
          <a:p>
            <a:pPr eaLnBrk="1" hangingPunct="1">
              <a:spcBef>
                <a:spcPct val="0"/>
              </a:spcBef>
            </a:pPr>
            <a:r>
              <a:rPr lang="en-US" smtClean="0"/>
              <a:t>It’s not like HR or accounting or inventory tracking software. It doesn’t solve a problem out of the box. You still have to gather requirements, design a solution, and implement it. It just makes the implementation easier.</a:t>
            </a:r>
          </a:p>
          <a:p>
            <a:pPr eaLnBrk="1" hangingPunct="1">
              <a:spcBef>
                <a:spcPct val="0"/>
              </a:spcBef>
            </a:pPr>
            <a:endParaRPr lang="en-US" smtClean="0"/>
          </a:p>
          <a:p>
            <a:pPr eaLnBrk="1" hangingPunct="1">
              <a:spcBef>
                <a:spcPct val="0"/>
              </a:spcBef>
            </a:pPr>
            <a:r>
              <a:rPr lang="en-US" smtClean="0"/>
              <a:t>Likewise, it’s not going to force users to make use of it, or do things the right way, or follow process. You’re going to have to provide support and training adequate for your use of it.</a:t>
            </a:r>
          </a:p>
          <a:p>
            <a:pPr eaLnBrk="1" hangingPunct="1">
              <a:spcBef>
                <a:spcPct val="0"/>
              </a:spcBef>
            </a:pPr>
            <a:endParaRPr lang="en-US" smtClean="0"/>
          </a:p>
          <a:p>
            <a:pPr eaLnBrk="1" hangingPunct="1">
              <a:spcBef>
                <a:spcPct val="0"/>
              </a:spcBef>
            </a:pPr>
            <a:r>
              <a:rPr lang="en-US" smtClean="0"/>
              <a:t>It’s built on ASP.NET 2.0, so you can extend it with .NET. That doesn’t mean it’s easy--but we’ll get into that in a bit.</a:t>
            </a:r>
          </a:p>
          <a:p>
            <a:pPr eaLnBrk="1" hangingPunct="1">
              <a:spcBef>
                <a:spcPct val="0"/>
              </a:spcBef>
            </a:pPr>
            <a:endParaRPr lang="en-US" smtClean="0"/>
          </a:p>
          <a:p>
            <a:pPr eaLnBrk="1" hangingPunct="1">
              <a:spcBef>
                <a:spcPct val="0"/>
              </a:spcBef>
            </a:pPr>
            <a:endParaRPr lang="en-US"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F910FC-8BC6-4048-9CC4-C27A61FB4EB1}"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MOSS Features:</a:t>
            </a:r>
          </a:p>
          <a:p>
            <a:pPr eaLnBrk="1" hangingPunct="1">
              <a:spcBef>
                <a:spcPct val="0"/>
              </a:spcBef>
              <a:buFontTx/>
              <a:buChar char="•"/>
            </a:pPr>
            <a:r>
              <a:rPr lang="en-US" smtClean="0"/>
              <a:t>Internal social networking</a:t>
            </a:r>
          </a:p>
          <a:p>
            <a:pPr eaLnBrk="1" hangingPunct="1">
              <a:spcBef>
                <a:spcPct val="0"/>
              </a:spcBef>
              <a:buFontTx/>
              <a:buChar char="•"/>
            </a:pPr>
            <a:r>
              <a:rPr lang="en-US" smtClean="0"/>
              <a:t>Aggregating data from multiple sites into a “portal”</a:t>
            </a:r>
          </a:p>
          <a:p>
            <a:pPr eaLnBrk="1" hangingPunct="1">
              <a:spcBef>
                <a:spcPct val="0"/>
              </a:spcBef>
              <a:buFontTx/>
              <a:buChar char="•"/>
            </a:pPr>
            <a:r>
              <a:rPr lang="en-US" smtClean="0"/>
              <a:t>Indexing and searching data in various file types</a:t>
            </a:r>
          </a:p>
          <a:p>
            <a:pPr eaLnBrk="1" hangingPunct="1">
              <a:spcBef>
                <a:spcPct val="0"/>
              </a:spcBef>
              <a:buFontTx/>
              <a:buChar char="•"/>
            </a:pPr>
            <a:r>
              <a:rPr lang="en-US" smtClean="0"/>
              <a:t>Document management, including workflow, rights management, retention, auditing, etc.</a:t>
            </a:r>
          </a:p>
          <a:p>
            <a:pPr eaLnBrk="1" hangingPunct="1">
              <a:spcBef>
                <a:spcPct val="0"/>
              </a:spcBef>
              <a:buFontTx/>
              <a:buChar char="•"/>
            </a:pPr>
            <a:r>
              <a:rPr lang="en-US" smtClean="0"/>
              <a:t>Collecting data from InfoPath forms</a:t>
            </a:r>
          </a:p>
          <a:p>
            <a:pPr eaLnBrk="1" hangingPunct="1">
              <a:spcBef>
                <a:spcPct val="0"/>
              </a:spcBef>
              <a:buFontTx/>
              <a:buChar char="•"/>
            </a:pPr>
            <a:r>
              <a:rPr lang="en-US" smtClean="0"/>
              <a:t>Publishing business data</a:t>
            </a:r>
          </a:p>
          <a:p>
            <a:pPr eaLnBrk="1" hangingPunct="1">
              <a:spcBef>
                <a:spcPct val="0"/>
              </a:spcBef>
              <a:buFontTx/>
              <a:buChar char="•"/>
            </a:pPr>
            <a:endParaRPr lang="en-US" smtClean="0"/>
          </a:p>
          <a:p>
            <a:pPr eaLnBrk="1" hangingPunct="1">
              <a:spcBef>
                <a:spcPct val="0"/>
              </a:spcBef>
            </a:pPr>
            <a:r>
              <a:rPr lang="en-US" smtClean="0"/>
              <a:t>WSS on EODTWEBVM1, MOSS on WEBDEV</a:t>
            </a:r>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D5BFEB-472C-420D-A571-944BF156C043}"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Physical structure; this is the infrastructure of SharePoint.</a:t>
            </a: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BC9B67-342B-433E-A902-C0C2A909D8A8}"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Server Farm is the basic unit of a SharePoint installation.</a:t>
            </a:r>
          </a:p>
          <a:p>
            <a:pPr eaLnBrk="1" hangingPunct="1">
              <a:spcBef>
                <a:spcPct val="0"/>
              </a:spcBef>
            </a:pPr>
            <a:endParaRPr lang="en-US" smtClean="0"/>
          </a:p>
          <a:p>
            <a:pPr eaLnBrk="1" hangingPunct="1">
              <a:spcBef>
                <a:spcPct val="0"/>
              </a:spcBef>
            </a:pPr>
            <a:r>
              <a:rPr lang="en-US" smtClean="0"/>
              <a:t>This can actually be just one server running SQL Server, IIS, and SMTP.</a:t>
            </a:r>
          </a:p>
          <a:p>
            <a:pPr eaLnBrk="1" hangingPunct="1">
              <a:spcBef>
                <a:spcPct val="0"/>
              </a:spcBef>
            </a:pPr>
            <a:endParaRPr lang="en-US" smtClean="0"/>
          </a:p>
          <a:p>
            <a:pPr eaLnBrk="1" hangingPunct="1">
              <a:spcBef>
                <a:spcPct val="0"/>
              </a:spcBef>
            </a:pPr>
            <a:r>
              <a:rPr lang="en-US" smtClean="0"/>
              <a:t>WSS installer has a standalone server option that includes SQL Server Express.</a:t>
            </a:r>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CA42E2-A34E-42B5-8012-916EF0DCF24E}"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Applications correspond to IIS web sites.</a:t>
            </a:r>
          </a:p>
          <a:p>
            <a:pPr eaLnBrk="1" hangingPunct="1">
              <a:spcBef>
                <a:spcPct val="0"/>
              </a:spcBef>
            </a:pPr>
            <a:endParaRPr lang="en-US" smtClean="0"/>
          </a:p>
          <a:p>
            <a:pPr eaLnBrk="1" hangingPunct="1">
              <a:spcBef>
                <a:spcPct val="0"/>
              </a:spcBef>
            </a:pPr>
            <a:r>
              <a:rPr lang="en-US" smtClean="0"/>
              <a:t>SharePoint will configure IIS for you, all you have to do is create the applications.</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0AE396-353D-4399-96AA-B024E607EC06}"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An application needs a defined site collection before it can actually be used.</a:t>
            </a:r>
          </a:p>
          <a:p>
            <a:pPr eaLnBrk="1" hangingPunct="1">
              <a:spcBef>
                <a:spcPct val="0"/>
              </a:spcBef>
            </a:pPr>
            <a:endParaRPr lang="en-US" smtClean="0"/>
          </a:p>
          <a:p>
            <a:pPr eaLnBrk="1" hangingPunct="1">
              <a:spcBef>
                <a:spcPct val="0"/>
              </a:spcBef>
            </a:pPr>
            <a:r>
              <a:rPr lang="en-US" smtClean="0"/>
              <a:t>Applications contain content databases, and content databases contain site collections.</a:t>
            </a:r>
          </a:p>
          <a:p>
            <a:pPr eaLnBrk="1" hangingPunct="1">
              <a:spcBef>
                <a:spcPct val="0"/>
              </a:spcBef>
            </a:pPr>
            <a:endParaRPr lang="en-US" smtClean="0"/>
          </a:p>
          <a:p>
            <a:pPr eaLnBrk="1" hangingPunct="1">
              <a:spcBef>
                <a:spcPct val="0"/>
              </a:spcBef>
            </a:pPr>
            <a:r>
              <a:rPr lang="en-US" smtClean="0"/>
              <a:t>Generally you’ll only need one content database, unless there are circumstances that require you to worry about which site is in which database.</a:t>
            </a:r>
          </a:p>
          <a:p>
            <a:pPr eaLnBrk="1" hangingPunct="1">
              <a:spcBef>
                <a:spcPct val="0"/>
              </a:spcBef>
            </a:pPr>
            <a:r>
              <a:rPr lang="en-US" smtClean="0"/>
              <a:t>Otherwise, SharePoint administration mostly hides these details from us.</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06EBD7-27AD-4052-9F34-ACAFFD43EF28}"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9AF12AC5-34AB-4E41-833D-06263429CFE0}" type="datetimeFigureOut">
              <a:rPr lang="en-US" smtClean="0"/>
              <a:pPr>
                <a:defRPr/>
              </a:pPr>
              <a:t>8/26/2008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2C1D66CF-9A81-4216-904B-0DC0AE715945}"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2005A998-0318-4F74-9893-23E0DE06F251}" type="datetimeFigureOut">
              <a:rPr lang="en-US" smtClean="0"/>
              <a:pPr>
                <a:defRPr/>
              </a:pPr>
              <a:t>8/26/2008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31EF2980-80C4-4AC6-929C-C31FB6B1D517}"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0A16CA8-6E73-46A2-B22A-037AD69ECBA3}" type="datetimeFigureOut">
              <a:rPr lang="en-US" smtClean="0"/>
              <a:pPr>
                <a:defRPr/>
              </a:pPr>
              <a:t>8/26/2008</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E48F7990-8074-4315-B422-F05EAAAD31B1}"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98815713-24CD-42FD-8C1A-2EC1EE7D6E6E}" type="datetimeFigureOut">
              <a:rPr lang="en-US" smtClean="0"/>
              <a:pPr>
                <a:defRPr/>
              </a:pPr>
              <a:t>8/26/2008</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212F5CE-A638-480F-8BA5-C1F60BE03DB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2E42CCB4-DB82-466C-A2A8-F6574747FCD1}" type="datetimeFigureOut">
              <a:rPr lang="en-US" smtClean="0"/>
              <a:pPr>
                <a:defRPr/>
              </a:pPr>
              <a:t>8/26/2008</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25C93B8-A504-47D8-847C-B6668355FCC6}"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ithout Animation">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2E42CCB4-DB82-466C-A2A8-F6574747FCD1}" type="datetimeFigureOut">
              <a:rPr lang="en-US" smtClean="0"/>
              <a:pPr>
                <a:defRPr/>
              </a:pPr>
              <a:t>8/26/2008</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325C93B8-A504-47D8-847C-B6668355FCC6}"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CA01DC68-D8F0-470B-BABC-E38905305C87}" type="datetimeFigureOut">
              <a:rPr lang="en-US" smtClean="0"/>
              <a:pPr>
                <a:defRPr/>
              </a:pPr>
              <a:t>8/26/2008</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3CEBCCF-D261-4238-B2BD-9FC9E8AD1023}"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9929EB26-85D0-46CD-8E4B-7EAC1D0AA522}" type="datetimeFigureOut">
              <a:rPr lang="en-US" smtClean="0"/>
              <a:pPr>
                <a:defRPr/>
              </a:pPr>
              <a:t>8/26/2008</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26C12A86-4596-45CF-8710-EA621641B0BA}"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9019A81F-76AB-4039-8CD4-AEE86DCE266D}" type="datetimeFigureOut">
              <a:rPr lang="en-US" smtClean="0"/>
              <a:pPr>
                <a:defRPr/>
              </a:pPr>
              <a:t>8/26/2008</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62938273-9F14-4151-9BAB-49924A53081C}"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179EFE12-B242-4EF2-B626-27B6090F015F}" type="datetimeFigureOut">
              <a:rPr lang="en-US" smtClean="0"/>
              <a:pPr>
                <a:defRPr/>
              </a:pPr>
              <a:t>8/26/2008</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1BBA8CE9-1169-490B-B955-75FEFF66C2C8}"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E6F9BF09-1BE5-4461-B745-629B848EC0BA}" type="datetimeFigureOut">
              <a:rPr lang="en-US" smtClean="0"/>
              <a:pPr>
                <a:defRPr/>
              </a:pPr>
              <a:t>8/26/2008</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DBE59FA2-AD11-451F-91D4-CE06F0EA1F1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956A363A-1FB4-46A9-8DB8-32C2859CA504}" type="datetimeFigureOut">
              <a:rPr lang="en-US" smtClean="0"/>
              <a:pPr>
                <a:defRPr/>
              </a:pPr>
              <a:t>8/26/2008</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D83C4E90-D3B7-4F15-8F8F-430C570D6F5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663535DC-D269-4E08-A786-65F645DE3C8B}" type="datetimeFigureOut">
              <a:rPr lang="en-US" smtClean="0"/>
              <a:pPr>
                <a:defRPr/>
              </a:pPr>
              <a:t>8/26/2008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E4748A8-B2F5-45FF-AC33-865B56025C6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9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msdn.microsoft.com/en-us/sharepoint/"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office.microsoft.com/en-us/sharepointtechnology/" TargetMode="External"/><Relationship Id="rId4" Type="http://schemas.openxmlformats.org/officeDocument/2006/relationships/hyperlink" Target="http://technet.microsoft.com/en-us/windowsserver/sharepoin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technet.microsoft.com/en-us/library/cc288773(TechNet.10).asp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tinyurl.com/rghr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tinyurl.com/4847dg"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tinyurl.com/ytmlqn"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www.codeplex.com/wspbuilder"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tinyurl.com/zrdd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dylanwolf.com/" TargetMode="External"/><Relationship Id="rId2" Type="http://schemas.openxmlformats.org/officeDocument/2006/relationships/hyperlink" Target="mailto:dylan@dylanwolf.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normAutofit fontScale="90000"/>
          </a:bodyPr>
          <a:lstStyle/>
          <a:p>
            <a:pPr eaLnBrk="1" hangingPunct="1"/>
            <a:r>
              <a:rPr lang="en-US" smtClean="0"/>
              <a:t>Introduction to</a:t>
            </a:r>
            <a:br>
              <a:rPr lang="en-US" smtClean="0"/>
            </a:br>
            <a:r>
              <a:rPr lang="en-US" smtClean="0"/>
              <a:t>Windows SharePoint Services 3.0</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6"/>
          <p:cNvPicPr>
            <a:picLocks noGrp="1" noChangeAspect="1" noChangeArrowheads="1"/>
          </p:cNvPicPr>
          <p:nvPr>
            <p:ph idx="1"/>
          </p:nvPr>
        </p:nvPicPr>
        <p:blipFill>
          <a:blip r:embed="rId3"/>
          <a:stretch>
            <a:fillRect/>
          </a:stretch>
        </p:blipFill>
        <p:spPr>
          <a:xfrm>
            <a:off x="457200" y="2125114"/>
            <a:ext cx="8229600" cy="3238009"/>
          </a:xfrm>
          <a:noFill/>
        </p:spPr>
      </p:pic>
      <p:sp>
        <p:nvSpPr>
          <p:cNvPr id="11266"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4"/>
          <p:cNvPicPr>
            <a:picLocks noGrp="1" noChangeAspect="1" noChangeArrowheads="1"/>
          </p:cNvPicPr>
          <p:nvPr>
            <p:ph idx="1"/>
          </p:nvPr>
        </p:nvPicPr>
        <p:blipFill>
          <a:blip r:embed="rId3"/>
          <a:stretch>
            <a:fillRect/>
          </a:stretch>
        </p:blipFill>
        <p:spPr>
          <a:xfrm>
            <a:off x="1555688" y="1481138"/>
            <a:ext cx="6032623" cy="4525962"/>
          </a:xfrm>
          <a:noFill/>
        </p:spPr>
      </p:pic>
      <p:sp>
        <p:nvSpPr>
          <p:cNvPr id="12290"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4"/>
          <p:cNvPicPr>
            <a:picLocks noGrp="1" noChangeAspect="1" noChangeArrowheads="1"/>
          </p:cNvPicPr>
          <p:nvPr>
            <p:ph idx="1"/>
          </p:nvPr>
        </p:nvPicPr>
        <p:blipFill>
          <a:blip r:embed="rId3"/>
          <a:stretch>
            <a:fillRect/>
          </a:stretch>
        </p:blipFill>
        <p:spPr>
          <a:xfrm>
            <a:off x="1555688" y="1481138"/>
            <a:ext cx="6032623" cy="4525962"/>
          </a:xfrm>
          <a:noFill/>
        </p:spPr>
      </p:pic>
      <p:sp>
        <p:nvSpPr>
          <p:cNvPr id="13314"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4"/>
          <p:cNvPicPr>
            <a:picLocks noGrp="1" noChangeAspect="1" noChangeArrowheads="1"/>
          </p:cNvPicPr>
          <p:nvPr>
            <p:ph idx="1"/>
          </p:nvPr>
        </p:nvPicPr>
        <p:blipFill>
          <a:blip r:embed="rId3"/>
          <a:stretch>
            <a:fillRect/>
          </a:stretch>
        </p:blipFill>
        <p:spPr>
          <a:xfrm>
            <a:off x="1555688" y="1481138"/>
            <a:ext cx="6032623" cy="4525962"/>
          </a:xfrm>
          <a:noFill/>
        </p:spPr>
      </p:pic>
      <p:sp>
        <p:nvSpPr>
          <p:cNvPr id="14338"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p:txBody>
          <a:bodyPr/>
          <a:lstStyle/>
          <a:p>
            <a:r>
              <a:rPr lang="en-US" smtClean="0"/>
              <a:t>SharePoint’s main feature</a:t>
            </a:r>
          </a:p>
          <a:p>
            <a:r>
              <a:rPr lang="en-US" smtClean="0"/>
              <a:t>Several built-in types covering common uses</a:t>
            </a:r>
          </a:p>
          <a:p>
            <a:pPr lvl="1"/>
            <a:r>
              <a:rPr lang="en-US" smtClean="0"/>
              <a:t>Announcements</a:t>
            </a:r>
          </a:p>
          <a:p>
            <a:pPr lvl="1"/>
            <a:r>
              <a:rPr lang="en-US" smtClean="0"/>
              <a:t>Contacts</a:t>
            </a:r>
          </a:p>
          <a:p>
            <a:pPr lvl="1"/>
            <a:r>
              <a:rPr lang="en-US" smtClean="0"/>
              <a:t>Discussion Board</a:t>
            </a:r>
          </a:p>
          <a:p>
            <a:pPr lvl="1"/>
            <a:r>
              <a:rPr lang="en-US" smtClean="0"/>
              <a:t>Links</a:t>
            </a:r>
          </a:p>
          <a:p>
            <a:pPr lvl="1"/>
            <a:r>
              <a:rPr lang="en-US" smtClean="0"/>
              <a:t>Calendar</a:t>
            </a:r>
          </a:p>
          <a:p>
            <a:pPr lvl="1"/>
            <a:r>
              <a:rPr lang="en-US" smtClean="0"/>
              <a:t>Tasks</a:t>
            </a:r>
          </a:p>
          <a:p>
            <a:pPr lvl="1"/>
            <a:endParaRPr lang="en-US" smtClean="0"/>
          </a:p>
        </p:txBody>
      </p:sp>
      <p:sp>
        <p:nvSpPr>
          <p:cNvPr id="15362" name="Title 1"/>
          <p:cNvSpPr>
            <a:spLocks noGrp="1"/>
          </p:cNvSpPr>
          <p:nvPr>
            <p:ph type="title"/>
          </p:nvPr>
        </p:nvSpPr>
        <p:spPr/>
        <p:txBody>
          <a:bodyPr/>
          <a:lstStyle/>
          <a:p>
            <a:r>
              <a:rPr lang="en-US" smtClean="0"/>
              <a:t>Lists and Libraries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p:txBody>
          <a:bodyPr/>
          <a:lstStyle/>
          <a:p>
            <a:r>
              <a:rPr lang="en-US" smtClean="0"/>
              <a:t>Include useful features</a:t>
            </a:r>
          </a:p>
          <a:p>
            <a:pPr lvl="1"/>
            <a:r>
              <a:rPr lang="en-US" smtClean="0"/>
              <a:t>Attach files to list items</a:t>
            </a:r>
          </a:p>
          <a:p>
            <a:pPr lvl="1"/>
            <a:r>
              <a:rPr lang="en-US" smtClean="0"/>
              <a:t>Versioning and check-in/check-out</a:t>
            </a:r>
          </a:p>
          <a:p>
            <a:pPr lvl="1"/>
            <a:r>
              <a:rPr lang="en-US" smtClean="0"/>
              <a:t>Export to Excel and open in Access</a:t>
            </a:r>
          </a:p>
          <a:p>
            <a:pPr lvl="1"/>
            <a:r>
              <a:rPr lang="en-US" smtClean="0"/>
              <a:t>RSS feeds and email alerts</a:t>
            </a:r>
          </a:p>
          <a:p>
            <a:pPr lvl="1"/>
            <a:r>
              <a:rPr lang="en-US" smtClean="0"/>
              <a:t>Document Libaries open in Windows Explorer</a:t>
            </a:r>
          </a:p>
          <a:p>
            <a:pPr lvl="1"/>
            <a:r>
              <a:rPr lang="en-US" smtClean="0"/>
              <a:t>Calendars open in Outlook 2003 or 2007</a:t>
            </a:r>
          </a:p>
        </p:txBody>
      </p:sp>
      <p:sp>
        <p:nvSpPr>
          <p:cNvPr id="16386" name="Title 1"/>
          <p:cNvSpPr>
            <a:spLocks noGrp="1"/>
          </p:cNvSpPr>
          <p:nvPr>
            <p:ph type="title"/>
          </p:nvPr>
        </p:nvSpPr>
        <p:spPr/>
        <p:txBody>
          <a:bodyPr/>
          <a:lstStyle/>
          <a:p>
            <a:r>
              <a:rPr lang="en-US" smtClean="0"/>
              <a:t>Lists and Libraries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p:txBody>
          <a:bodyPr/>
          <a:lstStyle/>
          <a:p>
            <a:r>
              <a:rPr lang="en-US" smtClean="0"/>
              <a:t>Basic column types include text, choice, number, date/time, yes/no, and hyperlink</a:t>
            </a:r>
          </a:p>
          <a:p>
            <a:r>
              <a:rPr lang="en-US" smtClean="0"/>
              <a:t>Lookup columns allow you to reference items from other lists</a:t>
            </a:r>
          </a:p>
          <a:p>
            <a:r>
              <a:rPr lang="en-US" smtClean="0"/>
              <a:t>Calculated columns allow you to write formulas using other column values</a:t>
            </a:r>
          </a:p>
          <a:p>
            <a:r>
              <a:rPr lang="en-US" smtClean="0"/>
              <a:t>Still, SharePoint isn’t Excel, Access, or SQL Server</a:t>
            </a:r>
          </a:p>
        </p:txBody>
      </p:sp>
      <p:sp>
        <p:nvSpPr>
          <p:cNvPr id="17410" name="Title 1"/>
          <p:cNvSpPr>
            <a:spLocks noGrp="1"/>
          </p:cNvSpPr>
          <p:nvPr>
            <p:ph type="title"/>
          </p:nvPr>
        </p:nvSpPr>
        <p:spPr/>
        <p:txBody>
          <a:bodyPr/>
          <a:lstStyle/>
          <a:p>
            <a:r>
              <a:rPr lang="en-US" smtClean="0"/>
              <a:t>Column Types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p:txBody>
          <a:bodyPr/>
          <a:lstStyle/>
          <a:p>
            <a:r>
              <a:rPr lang="en-US" smtClean="0"/>
              <a:t>Attached to lists</a:t>
            </a:r>
          </a:p>
          <a:p>
            <a:r>
              <a:rPr lang="en-US" smtClean="0"/>
              <a:t>Define columns shown, filtering, sorting, grouping, and paging</a:t>
            </a:r>
          </a:p>
          <a:p>
            <a:r>
              <a:rPr lang="en-US" smtClean="0"/>
              <a:t>Great way to get more complex functionality from lists without programming</a:t>
            </a:r>
          </a:p>
          <a:p>
            <a:r>
              <a:rPr lang="en-US" smtClean="0"/>
              <a:t>Users can define their own views</a:t>
            </a:r>
          </a:p>
        </p:txBody>
      </p:sp>
      <p:sp>
        <p:nvSpPr>
          <p:cNvPr id="18434" name="Title 1"/>
          <p:cNvSpPr>
            <a:spLocks noGrp="1"/>
          </p:cNvSpPr>
          <p:nvPr>
            <p:ph type="title"/>
          </p:nvPr>
        </p:nvSpPr>
        <p:spPr/>
        <p:txBody>
          <a:bodyPr/>
          <a:lstStyle/>
          <a:p>
            <a:r>
              <a:rPr lang="en-US" smtClean="0"/>
              <a:t>Views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p:txBody>
          <a:bodyPr/>
          <a:lstStyle/>
          <a:p>
            <a:r>
              <a:rPr lang="en-US" smtClean="0"/>
              <a:t>By default, integrated with Active Directory users and groups</a:t>
            </a:r>
          </a:p>
          <a:p>
            <a:r>
              <a:rPr lang="en-US" smtClean="0"/>
              <a:t>This does mean that outside users will need an AD account to access SharePoint</a:t>
            </a:r>
          </a:p>
          <a:p>
            <a:r>
              <a:rPr lang="en-US" smtClean="0"/>
              <a:t>But you can use other forms of authentication with Forms Authentication / ASP.NET Membership Provider</a:t>
            </a:r>
          </a:p>
          <a:p>
            <a:endParaRPr lang="en-US" smtClean="0"/>
          </a:p>
        </p:txBody>
      </p:sp>
      <p:sp>
        <p:nvSpPr>
          <p:cNvPr id="19458" name="Title 1"/>
          <p:cNvSpPr>
            <a:spLocks noGrp="1"/>
          </p:cNvSpPr>
          <p:nvPr>
            <p:ph type="title"/>
          </p:nvPr>
        </p:nvSpPr>
        <p:spPr/>
        <p:txBody>
          <a:bodyPr/>
          <a:lstStyle/>
          <a:p>
            <a:r>
              <a:rPr lang="en-US" smtClean="0"/>
              <a:t>Security - Authentication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r>
              <a:rPr lang="en-US" smtClean="0"/>
              <a:t>Like Active Directory, use Groups whenever possible</a:t>
            </a:r>
          </a:p>
          <a:p>
            <a:r>
              <a:rPr lang="en-US" smtClean="0"/>
              <a:t>Permissions can be defined at the Site Collection, Site, List, or Item level</a:t>
            </a:r>
          </a:p>
          <a:p>
            <a:r>
              <a:rPr lang="en-US" smtClean="0"/>
              <a:t>Defining permissions higher up the chain is better</a:t>
            </a:r>
          </a:p>
          <a:p>
            <a:r>
              <a:rPr lang="en-US" smtClean="0"/>
              <a:t>SharePoint provides a dividing line between IT and users</a:t>
            </a:r>
          </a:p>
        </p:txBody>
      </p:sp>
      <p:sp>
        <p:nvSpPr>
          <p:cNvPr id="21506" name="Title 1"/>
          <p:cNvSpPr>
            <a:spLocks noGrp="1"/>
          </p:cNvSpPr>
          <p:nvPr>
            <p:ph type="title"/>
          </p:nvPr>
        </p:nvSpPr>
        <p:spPr/>
        <p:txBody>
          <a:bodyPr/>
          <a:lstStyle/>
          <a:p>
            <a:r>
              <a:rPr lang="en-US" smtClean="0"/>
              <a:t>Security - Permissions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p:txBody>
          <a:bodyPr/>
          <a:lstStyle/>
          <a:p>
            <a:r>
              <a:rPr lang="en-US" smtClean="0"/>
              <a:t>What is SharePoint?</a:t>
            </a:r>
          </a:p>
          <a:p>
            <a:r>
              <a:rPr lang="en-US" smtClean="0"/>
              <a:t>Basic Site Structure</a:t>
            </a:r>
          </a:p>
          <a:p>
            <a:r>
              <a:rPr lang="en-US" smtClean="0"/>
              <a:t>Additional Features</a:t>
            </a:r>
          </a:p>
          <a:p>
            <a:r>
              <a:rPr lang="en-US" smtClean="0"/>
              <a:t>Development Strategies</a:t>
            </a:r>
          </a:p>
          <a:p>
            <a:r>
              <a:rPr lang="en-US" smtClean="0"/>
              <a:t>Resources and Tools</a:t>
            </a:r>
          </a:p>
          <a:p>
            <a:endParaRPr lang="en-US" smtClean="0"/>
          </a:p>
        </p:txBody>
      </p:sp>
      <p:sp>
        <p:nvSpPr>
          <p:cNvPr id="3074" name="Title 1"/>
          <p:cNvSpPr>
            <a:spLocks noGrp="1"/>
          </p:cNvSpPr>
          <p:nvPr>
            <p:ph type="title"/>
          </p:nvPr>
        </p:nvSpPr>
        <p:spPr/>
        <p:txBody>
          <a:bodyPr/>
          <a:lstStyle/>
          <a:p>
            <a:r>
              <a:rPr lang="en-US" smtClean="0"/>
              <a:t>Outline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r>
              <a:rPr lang="en-US" smtClean="0"/>
              <a:t>There are difficulties…</a:t>
            </a:r>
          </a:p>
          <a:p>
            <a:pPr lvl="1"/>
            <a:r>
              <a:rPr lang="en-US" smtClean="0"/>
              <a:t>WSS only runs on Windows Server 2003/2008</a:t>
            </a:r>
          </a:p>
          <a:p>
            <a:pPr lvl="1"/>
            <a:r>
              <a:rPr lang="en-US" smtClean="0"/>
              <a:t>Even though it’s .NET, there’s still a learning curve</a:t>
            </a:r>
          </a:p>
          <a:p>
            <a:r>
              <a:rPr lang="en-US" smtClean="0"/>
              <a:t>… but there are advantages, too.</a:t>
            </a:r>
          </a:p>
          <a:p>
            <a:pPr lvl="1"/>
            <a:r>
              <a:rPr lang="en-US" smtClean="0"/>
              <a:t>Out-of-the-box functionality is a time-saver for simpler projects.</a:t>
            </a:r>
          </a:p>
          <a:p>
            <a:pPr lvl="1"/>
            <a:r>
              <a:rPr lang="en-US" smtClean="0"/>
              <a:t>API means you aren’t locked in to SharePoint</a:t>
            </a:r>
          </a:p>
        </p:txBody>
      </p:sp>
      <p:sp>
        <p:nvSpPr>
          <p:cNvPr id="22530" name="Title 1"/>
          <p:cNvSpPr>
            <a:spLocks noGrp="1"/>
          </p:cNvSpPr>
          <p:nvPr>
            <p:ph type="title"/>
          </p:nvPr>
        </p:nvSpPr>
        <p:spPr/>
        <p:txBody>
          <a:bodyPr/>
          <a:lstStyle/>
          <a:p>
            <a:r>
              <a:rPr lang="en-US" smtClean="0"/>
              <a:t>SharePoint Development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smtClean="0"/>
              <a:t>Customize page layouts by combining views of lists with other features</a:t>
            </a:r>
          </a:p>
          <a:p>
            <a:r>
              <a:rPr lang="en-US" smtClean="0"/>
              <a:t>Good way of mixing external content into a SharePoint site without storing it in lists</a:t>
            </a:r>
          </a:p>
          <a:p>
            <a:pPr lvl="1"/>
            <a:r>
              <a:rPr lang="en-US" smtClean="0"/>
              <a:t>Developed from .NET, so existing libraries can be used</a:t>
            </a:r>
          </a:p>
          <a:p>
            <a:pPr lvl="1"/>
            <a:r>
              <a:rPr lang="en-US" smtClean="0"/>
              <a:t>Connect to other data sources</a:t>
            </a:r>
          </a:p>
          <a:p>
            <a:pPr lvl="1"/>
            <a:r>
              <a:rPr lang="en-US" smtClean="0"/>
              <a:t>Link to data in other applications</a:t>
            </a:r>
          </a:p>
          <a:p>
            <a:pPr lvl="1"/>
            <a:endParaRPr lang="en-US" smtClean="0"/>
          </a:p>
        </p:txBody>
      </p:sp>
      <p:sp>
        <p:nvSpPr>
          <p:cNvPr id="23554" name="Title 1"/>
          <p:cNvSpPr>
            <a:spLocks noGrp="1"/>
          </p:cNvSpPr>
          <p:nvPr>
            <p:ph type="title"/>
          </p:nvPr>
        </p:nvSpPr>
        <p:spPr/>
        <p:txBody>
          <a:bodyPr/>
          <a:lstStyle/>
          <a:p>
            <a:r>
              <a:rPr lang="en-US" smtClean="0"/>
              <a:t>Web Parts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lstStyle/>
          <a:p>
            <a:r>
              <a:rPr lang="en-US" smtClean="0"/>
              <a:t>Uses the Windows Workflow Foundation, part of .NET 3.0</a:t>
            </a:r>
          </a:p>
          <a:p>
            <a:r>
              <a:rPr lang="en-US" smtClean="0"/>
              <a:t>Attach  to list and library items to manage associated business processes</a:t>
            </a:r>
          </a:p>
          <a:p>
            <a:r>
              <a:rPr lang="en-US" smtClean="0"/>
              <a:t>Represent offline processes to be completed by people</a:t>
            </a:r>
          </a:p>
        </p:txBody>
      </p:sp>
      <p:sp>
        <p:nvSpPr>
          <p:cNvPr id="24578" name="Title 1"/>
          <p:cNvSpPr>
            <a:spLocks noGrp="1"/>
          </p:cNvSpPr>
          <p:nvPr>
            <p:ph type="title"/>
          </p:nvPr>
        </p:nvSpPr>
        <p:spPr/>
        <p:txBody>
          <a:bodyPr/>
          <a:lstStyle/>
          <a:p>
            <a:r>
              <a:rPr lang="en-US" smtClean="0"/>
              <a:t>Workflows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p:txBody>
          <a:bodyPr/>
          <a:lstStyle/>
          <a:p>
            <a:r>
              <a:rPr lang="en-US" smtClean="0"/>
              <a:t>Provide a way to deploy lists, web parts, etc. to a SharePoint site</a:t>
            </a:r>
          </a:p>
          <a:p>
            <a:r>
              <a:rPr lang="en-US" smtClean="0"/>
              <a:t>Can even run code as part of activation on a site, not just apply configuration settings</a:t>
            </a:r>
          </a:p>
          <a:p>
            <a:r>
              <a:rPr lang="en-US" smtClean="0"/>
              <a:t>This is how to make reusable applications that can be deployed to both a testing and live environment</a:t>
            </a:r>
          </a:p>
        </p:txBody>
      </p:sp>
      <p:sp>
        <p:nvSpPr>
          <p:cNvPr id="25602" name="Title 1"/>
          <p:cNvSpPr>
            <a:spLocks noGrp="1"/>
          </p:cNvSpPr>
          <p:nvPr>
            <p:ph type="title"/>
          </p:nvPr>
        </p:nvSpPr>
        <p:spPr/>
        <p:txBody>
          <a:bodyPr/>
          <a:lstStyle/>
          <a:p>
            <a:r>
              <a:rPr lang="en-US" smtClean="0"/>
              <a:t>Solutions and Features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p:txBody>
          <a:bodyPr/>
          <a:lstStyle/>
          <a:p>
            <a:r>
              <a:rPr lang="en-US" smtClean="0"/>
              <a:t>Using SharePoint object model, you can query and write data on a SharePoint site with .NET</a:t>
            </a:r>
          </a:p>
          <a:p>
            <a:r>
              <a:rPr lang="en-US" smtClean="0"/>
              <a:t>Create Sites, Lists, Libraries, etc. from code</a:t>
            </a:r>
          </a:p>
          <a:p>
            <a:r>
              <a:rPr lang="en-US" smtClean="0"/>
              <a:t>Nice way to migrate to SharePoint—you don’t have to start from scratch</a:t>
            </a:r>
          </a:p>
          <a:p>
            <a:r>
              <a:rPr lang="en-US" smtClean="0"/>
              <a:t>Nice way to migrate from SharePoint—your data isn’t stuck there</a:t>
            </a:r>
          </a:p>
        </p:txBody>
      </p:sp>
      <p:sp>
        <p:nvSpPr>
          <p:cNvPr id="26626" name="Title 1"/>
          <p:cNvSpPr>
            <a:spLocks noGrp="1"/>
          </p:cNvSpPr>
          <p:nvPr>
            <p:ph type="title"/>
          </p:nvPr>
        </p:nvSpPr>
        <p:spPr/>
        <p:txBody>
          <a:bodyPr/>
          <a:lstStyle/>
          <a:p>
            <a:r>
              <a:rPr lang="en-US" smtClean="0"/>
              <a:t>API / Web Services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r>
              <a:rPr lang="en-US" smtClean="0"/>
              <a:t>SharePoint is great for small IT departments:</a:t>
            </a:r>
          </a:p>
          <a:p>
            <a:pPr lvl="1"/>
            <a:r>
              <a:rPr lang="en-US" smtClean="0"/>
              <a:t>It’s free if you’re already running Windows Server</a:t>
            </a:r>
          </a:p>
          <a:p>
            <a:pPr lvl="1"/>
            <a:r>
              <a:rPr lang="en-US" smtClean="0"/>
              <a:t>It frees up developers for more complex tasks</a:t>
            </a:r>
          </a:p>
          <a:p>
            <a:pPr lvl="1"/>
            <a:r>
              <a:rPr lang="en-US" smtClean="0"/>
              <a:t>It’s a good gauge of how much a more complex, custom-developed application would be used</a:t>
            </a:r>
          </a:p>
          <a:p>
            <a:r>
              <a:rPr lang="en-US" smtClean="0"/>
              <a:t>SharePoint is great for large IT departments:</a:t>
            </a:r>
          </a:p>
          <a:p>
            <a:pPr lvl="1"/>
            <a:r>
              <a:rPr lang="en-US" smtClean="0"/>
              <a:t>It provides a framework and features for developers to use</a:t>
            </a:r>
          </a:p>
          <a:p>
            <a:pPr lvl="1"/>
            <a:r>
              <a:rPr lang="en-US" smtClean="0"/>
              <a:t>But you have to be committed to it as a platform</a:t>
            </a:r>
          </a:p>
          <a:p>
            <a:endParaRPr lang="en-US" smtClean="0"/>
          </a:p>
        </p:txBody>
      </p:sp>
      <p:sp>
        <p:nvSpPr>
          <p:cNvPr id="27650" name="Title 1"/>
          <p:cNvSpPr>
            <a:spLocks noGrp="1"/>
          </p:cNvSpPr>
          <p:nvPr>
            <p:ph type="title"/>
          </p:nvPr>
        </p:nvSpPr>
        <p:spPr/>
        <p:txBody>
          <a:bodyPr/>
          <a:lstStyle/>
          <a:p>
            <a:r>
              <a:rPr lang="en-US" smtClean="0"/>
              <a:t>How SharePoint Fits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p:txBody>
          <a:bodyPr/>
          <a:lstStyle/>
          <a:p>
            <a:r>
              <a:rPr lang="en-US" dirty="0" smtClean="0"/>
              <a:t>Know when to use SharePoint and when not to use SharePoint</a:t>
            </a:r>
          </a:p>
          <a:p>
            <a:pPr lvl="1"/>
            <a:r>
              <a:rPr lang="en-US" dirty="0" smtClean="0"/>
              <a:t>Just because you can extend it with .NET doesn’t mean it will be an effective use of development time</a:t>
            </a:r>
          </a:p>
          <a:p>
            <a:pPr lvl="1"/>
            <a:r>
              <a:rPr lang="en-US" dirty="0" smtClean="0"/>
              <a:t>Know the features and how well they match your requirements</a:t>
            </a:r>
          </a:p>
          <a:p>
            <a:pPr lvl="1"/>
            <a:r>
              <a:rPr lang="en-US" dirty="0" smtClean="0"/>
              <a:t>If you absolutely have to integrate </a:t>
            </a:r>
            <a:r>
              <a:rPr lang="en-US" dirty="0" smtClean="0"/>
              <a:t>other applications </a:t>
            </a:r>
            <a:r>
              <a:rPr lang="en-US" dirty="0" smtClean="0"/>
              <a:t>with an existing SharePoint site, Web Parts are a good compromise</a:t>
            </a:r>
          </a:p>
        </p:txBody>
      </p:sp>
      <p:sp>
        <p:nvSpPr>
          <p:cNvPr id="28674" name="Title 1"/>
          <p:cNvSpPr>
            <a:spLocks noGrp="1"/>
          </p:cNvSpPr>
          <p:nvPr>
            <p:ph type="title"/>
          </p:nvPr>
        </p:nvSpPr>
        <p:spPr/>
        <p:txBody>
          <a:bodyPr/>
          <a:lstStyle/>
          <a:p>
            <a:r>
              <a:rPr lang="en-US" smtClean="0"/>
              <a:t>It’s a Trap!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p:txBody>
          <a:bodyPr/>
          <a:lstStyle/>
          <a:p>
            <a:r>
              <a:rPr lang="en-US" smtClean="0"/>
              <a:t>Make sure you have the resources in place to support SharePoint</a:t>
            </a:r>
          </a:p>
          <a:p>
            <a:pPr lvl="1"/>
            <a:r>
              <a:rPr lang="en-US" smtClean="0"/>
              <a:t>It’s deceptively easy to set up and administer sites… at first</a:t>
            </a:r>
          </a:p>
          <a:p>
            <a:pPr lvl="1"/>
            <a:r>
              <a:rPr lang="en-US" smtClean="0"/>
              <a:t>An effective implementation requires a combination of system administration, development, organization, and training</a:t>
            </a:r>
          </a:p>
          <a:p>
            <a:pPr lvl="1"/>
            <a:r>
              <a:rPr lang="en-US" smtClean="0"/>
              <a:t>If you’re not managing the growth of your sites, you might as well be using Excel files on a share</a:t>
            </a:r>
          </a:p>
          <a:p>
            <a:pPr lvl="1"/>
            <a:endParaRPr lang="en-US" smtClean="0"/>
          </a:p>
        </p:txBody>
      </p:sp>
      <p:sp>
        <p:nvSpPr>
          <p:cNvPr id="29698" name="Title 1"/>
          <p:cNvSpPr>
            <a:spLocks noGrp="1"/>
          </p:cNvSpPr>
          <p:nvPr>
            <p:ph type="title"/>
          </p:nvPr>
        </p:nvSpPr>
        <p:spPr/>
        <p:txBody>
          <a:bodyPr/>
          <a:lstStyle/>
          <a:p>
            <a:r>
              <a:rPr lang="en-US" smtClean="0"/>
              <a:t>It’s a Trap!</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r>
              <a:rPr lang="en-US" smtClean="0"/>
              <a:t>SharePoint is a platform for collaboration.</a:t>
            </a:r>
          </a:p>
          <a:p>
            <a:r>
              <a:rPr lang="en-US" smtClean="0"/>
              <a:t>Its main strengths are managing lists and libraries.</a:t>
            </a:r>
          </a:p>
          <a:p>
            <a:r>
              <a:rPr lang="en-US" smtClean="0"/>
              <a:t>It has a flexible authentication and authorization system built in.</a:t>
            </a:r>
          </a:p>
          <a:p>
            <a:r>
              <a:rPr lang="en-US" smtClean="0"/>
              <a:t>It can be extended with .NET in several ways.</a:t>
            </a:r>
          </a:p>
          <a:p>
            <a:r>
              <a:rPr lang="en-US" smtClean="0"/>
              <a:t>It’s the right tool for certain jobs, but not every job.</a:t>
            </a:r>
          </a:p>
        </p:txBody>
      </p:sp>
      <p:sp>
        <p:nvSpPr>
          <p:cNvPr id="30722" name="Title 1"/>
          <p:cNvSpPr>
            <a:spLocks noGrp="1"/>
          </p:cNvSpPr>
          <p:nvPr>
            <p:ph type="title"/>
          </p:nvPr>
        </p:nvSpPr>
        <p:spPr/>
        <p:txBody>
          <a:bodyPr/>
          <a:lstStyle/>
          <a:p>
            <a:r>
              <a:rPr lang="en-US" smtClean="0"/>
              <a:t>So…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p:txBody>
          <a:bodyPr/>
          <a:lstStyle/>
          <a:p>
            <a:r>
              <a:rPr lang="en-US" smtClean="0"/>
              <a:t>Developer Center (MSDN)</a:t>
            </a:r>
            <a:br>
              <a:rPr lang="en-US" smtClean="0"/>
            </a:br>
            <a:r>
              <a:rPr lang="en-US" smtClean="0">
                <a:hlinkClick r:id="rId3"/>
              </a:rPr>
              <a:t>http://msdn.microsoft.com/en-us/sharepoint/</a:t>
            </a:r>
            <a:endParaRPr lang="en-US" smtClean="0"/>
          </a:p>
          <a:p>
            <a:r>
              <a:rPr lang="en-US" smtClean="0"/>
              <a:t>IT Pro Center (TechNet)</a:t>
            </a:r>
            <a:br>
              <a:rPr lang="en-US" smtClean="0"/>
            </a:br>
            <a:r>
              <a:rPr lang="en-US" sz="2200" smtClean="0">
                <a:hlinkClick r:id="rId4"/>
              </a:rPr>
              <a:t>http://technet.microsoft.com/en-us/windowsserver/sharepoint/</a:t>
            </a:r>
            <a:endParaRPr lang="en-US" sz="2200" smtClean="0"/>
          </a:p>
          <a:p>
            <a:r>
              <a:rPr lang="en-US" smtClean="0"/>
              <a:t>Office Center (Office Online)</a:t>
            </a:r>
            <a:br>
              <a:rPr lang="en-US" smtClean="0"/>
            </a:br>
            <a:r>
              <a:rPr lang="en-US" sz="2600" smtClean="0">
                <a:hlinkClick r:id="rId5"/>
              </a:rPr>
              <a:t>http://office.microsoft.com/en-us/sharepointtechnology/</a:t>
            </a:r>
            <a:endParaRPr lang="en-US" sz="2600" smtClean="0"/>
          </a:p>
          <a:p>
            <a:pPr>
              <a:buFont typeface="Arial" charset="0"/>
              <a:buNone/>
            </a:pPr>
            <a:endParaRPr lang="en-US" smtClean="0"/>
          </a:p>
          <a:p>
            <a:endParaRPr lang="en-US" smtClean="0"/>
          </a:p>
        </p:txBody>
      </p:sp>
      <p:sp>
        <p:nvSpPr>
          <p:cNvPr id="31746" name="Title 1"/>
          <p:cNvSpPr>
            <a:spLocks noGrp="1"/>
          </p:cNvSpPr>
          <p:nvPr>
            <p:ph type="title"/>
          </p:nvPr>
        </p:nvSpPr>
        <p:spPr/>
        <p:txBody>
          <a:bodyPr/>
          <a:lstStyle/>
          <a:p>
            <a:r>
              <a:rPr lang="en-US" smtClean="0"/>
              <a:t>Resources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p:txBody>
          <a:bodyPr/>
          <a:lstStyle/>
          <a:p>
            <a:pPr eaLnBrk="1" hangingPunct="1"/>
            <a:r>
              <a:rPr lang="en-US" smtClean="0"/>
              <a:t>Provides collaboration features through a web-based interface</a:t>
            </a:r>
          </a:p>
          <a:p>
            <a:pPr eaLnBrk="1" hangingPunct="1"/>
            <a:r>
              <a:rPr lang="en-US" smtClean="0"/>
              <a:t>Also integrates with Microsoft Office</a:t>
            </a:r>
          </a:p>
          <a:p>
            <a:pPr eaLnBrk="1" hangingPunct="1"/>
            <a:r>
              <a:rPr lang="en-US" smtClean="0"/>
              <a:t>Manages lists and documents in a central location</a:t>
            </a:r>
          </a:p>
          <a:p>
            <a:pPr eaLnBrk="1" hangingPunct="1"/>
            <a:r>
              <a:rPr lang="en-US" smtClean="0"/>
              <a:t>So, SharePoint serves to replace some functions of file shares, forums, wikis, calendars, organizers, and email.</a:t>
            </a:r>
          </a:p>
          <a:p>
            <a:pPr eaLnBrk="1" hangingPunct="1"/>
            <a:endParaRPr lang="en-US" smtClean="0"/>
          </a:p>
        </p:txBody>
      </p:sp>
      <p:sp>
        <p:nvSpPr>
          <p:cNvPr id="4098" name="Title 1"/>
          <p:cNvSpPr>
            <a:spLocks noGrp="1"/>
          </p:cNvSpPr>
          <p:nvPr>
            <p:ph type="title"/>
          </p:nvPr>
        </p:nvSpPr>
        <p:spPr/>
        <p:txBody>
          <a:bodyPr/>
          <a:lstStyle/>
          <a:p>
            <a:pPr eaLnBrk="1" hangingPunct="1"/>
            <a:r>
              <a:rPr lang="en-US" smtClean="0"/>
              <a:t>What is SharePoint?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p:txBody>
          <a:bodyPr/>
          <a:lstStyle/>
          <a:p>
            <a:r>
              <a:rPr lang="en-US" i="1" dirty="0" smtClean="0"/>
              <a:t>Planning and Architecture for WSS </a:t>
            </a:r>
            <a:r>
              <a:rPr lang="en-US" dirty="0" smtClean="0"/>
              <a:t/>
            </a:r>
            <a:br>
              <a:rPr lang="en-US" dirty="0" smtClean="0"/>
            </a:br>
            <a:r>
              <a:rPr lang="en-US" sz="2000" dirty="0" smtClean="0">
                <a:hlinkClick r:id="rId3"/>
              </a:rPr>
              <a:t>http://technet.microsoft.com/en-us/library/cc288773(TechNet.10).aspx</a:t>
            </a:r>
            <a:endParaRPr lang="en-US" sz="2000" dirty="0" smtClean="0"/>
          </a:p>
          <a:p>
            <a:pPr lvl="1"/>
            <a:r>
              <a:rPr lang="en-US" dirty="0" smtClean="0"/>
              <a:t>Recommended reading: “Planning and Architecture for WSS”</a:t>
            </a:r>
          </a:p>
          <a:p>
            <a:r>
              <a:rPr lang="en-US" dirty="0" smtClean="0"/>
              <a:t>7 Development Projects for SharePoint (PDF)</a:t>
            </a:r>
            <a:br>
              <a:rPr lang="en-US" dirty="0" smtClean="0"/>
            </a:br>
            <a:r>
              <a:rPr lang="en-US" dirty="0" smtClean="0">
                <a:hlinkClick r:id="rId4"/>
              </a:rPr>
              <a:t>http://tinyurl.com/rghrn</a:t>
            </a:r>
            <a:endParaRPr lang="en-US" dirty="0" smtClean="0"/>
          </a:p>
          <a:p>
            <a:endParaRPr lang="en-US" dirty="0" smtClean="0"/>
          </a:p>
        </p:txBody>
      </p:sp>
      <p:sp>
        <p:nvSpPr>
          <p:cNvPr id="32770" name="Title 1"/>
          <p:cNvSpPr>
            <a:spLocks noGrp="1"/>
          </p:cNvSpPr>
          <p:nvPr>
            <p:ph type="title"/>
          </p:nvPr>
        </p:nvSpPr>
        <p:spPr/>
        <p:txBody>
          <a:bodyPr/>
          <a:lstStyle/>
          <a:p>
            <a:r>
              <a:rPr lang="en-US" smtClean="0"/>
              <a:t>Resources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lstStyle/>
          <a:p>
            <a:r>
              <a:rPr lang="en-US" dirty="0" smtClean="0"/>
              <a:t>Evaluation Virtual PC Images</a:t>
            </a:r>
          </a:p>
          <a:p>
            <a:pPr lvl="1"/>
            <a:r>
              <a:rPr lang="en-US" dirty="0" smtClean="0"/>
              <a:t>WSS3: </a:t>
            </a:r>
            <a:r>
              <a:rPr lang="en-US" dirty="0" smtClean="0">
                <a:hlinkClick r:id="rId3"/>
              </a:rPr>
              <a:t>http://tinyurl.com/4847dg</a:t>
            </a:r>
            <a:endParaRPr lang="en-US" dirty="0" smtClean="0"/>
          </a:p>
          <a:p>
            <a:pPr lvl="1"/>
            <a:r>
              <a:rPr lang="en-US" dirty="0" smtClean="0"/>
              <a:t>MOSS2007: </a:t>
            </a:r>
            <a:r>
              <a:rPr lang="en-US" dirty="0" smtClean="0">
                <a:hlinkClick r:id="rId4"/>
              </a:rPr>
              <a:t>http://tinyurl.com/ytmlqn</a:t>
            </a:r>
            <a:r>
              <a:rPr lang="en-US" dirty="0" smtClean="0"/>
              <a:t/>
            </a:r>
            <a:br>
              <a:rPr lang="en-US" dirty="0" smtClean="0"/>
            </a:br>
            <a:endParaRPr lang="en-US" dirty="0" smtClean="0"/>
          </a:p>
        </p:txBody>
      </p:sp>
      <p:sp>
        <p:nvSpPr>
          <p:cNvPr id="33794" name="Title 1"/>
          <p:cNvSpPr>
            <a:spLocks noGrp="1"/>
          </p:cNvSpPr>
          <p:nvPr>
            <p:ph type="title"/>
          </p:nvPr>
        </p:nvSpPr>
        <p:spPr/>
        <p:txBody>
          <a:bodyPr/>
          <a:lstStyle/>
          <a:p>
            <a:r>
              <a:rPr lang="en-US" smtClean="0"/>
              <a:t>Resources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r>
              <a:rPr lang="en-US" dirty="0" err="1" smtClean="0"/>
              <a:t>WSPBuilder</a:t>
            </a:r>
            <a:endParaRPr lang="en-US" dirty="0" smtClean="0"/>
          </a:p>
          <a:p>
            <a:pPr lvl="1"/>
            <a:r>
              <a:rPr lang="en-US" dirty="0" smtClean="0">
                <a:hlinkClick r:id="rId2"/>
              </a:rPr>
              <a:t>http://www.codeplex.com/wspbuilder</a:t>
            </a:r>
            <a:endParaRPr lang="en-US" dirty="0" smtClean="0"/>
          </a:p>
          <a:p>
            <a:pPr lvl="1"/>
            <a:r>
              <a:rPr lang="en-US" dirty="0" smtClean="0"/>
              <a:t>Visual Studio </a:t>
            </a:r>
            <a:r>
              <a:rPr lang="en-US" dirty="0" err="1" smtClean="0"/>
              <a:t>plugin</a:t>
            </a:r>
            <a:endParaRPr lang="en-US" dirty="0" smtClean="0"/>
          </a:p>
          <a:p>
            <a:pPr lvl="1"/>
            <a:r>
              <a:rPr lang="en-US" dirty="0" smtClean="0"/>
              <a:t>Builds and deploys solutions and features</a:t>
            </a:r>
          </a:p>
          <a:p>
            <a:pPr lvl="1"/>
            <a:r>
              <a:rPr lang="en-US" dirty="0" smtClean="0"/>
              <a:t>Includes templates for many types of features</a:t>
            </a:r>
          </a:p>
          <a:p>
            <a:pPr lvl="1"/>
            <a:r>
              <a:rPr lang="en-US" dirty="0" smtClean="0"/>
              <a:t>Attaches debugger to your IIS process, assuming you’re developing on the server</a:t>
            </a:r>
          </a:p>
        </p:txBody>
      </p:sp>
      <p:sp>
        <p:nvSpPr>
          <p:cNvPr id="34818" name="Title 1"/>
          <p:cNvSpPr>
            <a:spLocks noGrp="1"/>
          </p:cNvSpPr>
          <p:nvPr>
            <p:ph type="title"/>
          </p:nvPr>
        </p:nvSpPr>
        <p:spPr/>
        <p:txBody>
          <a:bodyPr/>
          <a:lstStyle/>
          <a:p>
            <a:r>
              <a:rPr lang="en-US" smtClean="0"/>
              <a:t>Other Tools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p:txBody>
          <a:bodyPr/>
          <a:lstStyle/>
          <a:p>
            <a:r>
              <a:rPr lang="en-US" dirty="0" smtClean="0"/>
              <a:t>U2U CAML Query Builder</a:t>
            </a:r>
          </a:p>
          <a:p>
            <a:pPr lvl="1"/>
            <a:r>
              <a:rPr lang="en-US" dirty="0" smtClean="0">
                <a:hlinkClick r:id="rId2"/>
              </a:rPr>
              <a:t>http://tinyurl.com/zrddg</a:t>
            </a:r>
            <a:endParaRPr lang="en-US" dirty="0" smtClean="0"/>
          </a:p>
          <a:p>
            <a:pPr lvl="1"/>
            <a:r>
              <a:rPr lang="en-US" dirty="0" smtClean="0"/>
              <a:t>Helpful if you ever have to Query() an </a:t>
            </a:r>
            <a:r>
              <a:rPr lang="en-US" dirty="0" err="1" smtClean="0"/>
              <a:t>SPList</a:t>
            </a:r>
            <a:r>
              <a:rPr lang="en-US" dirty="0" smtClean="0"/>
              <a:t> in code</a:t>
            </a:r>
          </a:p>
          <a:p>
            <a:pPr lvl="1"/>
            <a:r>
              <a:rPr lang="en-US" dirty="0" smtClean="0"/>
              <a:t>A good reference for the fields available to you, and what values are actually stored there</a:t>
            </a:r>
          </a:p>
        </p:txBody>
      </p:sp>
      <p:sp>
        <p:nvSpPr>
          <p:cNvPr id="36866" name="Title 1"/>
          <p:cNvSpPr>
            <a:spLocks noGrp="1"/>
          </p:cNvSpPr>
          <p:nvPr>
            <p:ph type="title"/>
          </p:nvPr>
        </p:nvSpPr>
        <p:spPr/>
        <p:txBody>
          <a:bodyPr/>
          <a:lstStyle/>
          <a:p>
            <a:r>
              <a:rPr lang="en-US" smtClean="0"/>
              <a:t>Other Tools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dylan@dylanwolf.com</a:t>
            </a:r>
            <a:endParaRPr lang="en-US" dirty="0" smtClean="0"/>
          </a:p>
          <a:p>
            <a:r>
              <a:rPr lang="en-US" dirty="0" smtClean="0">
                <a:hlinkClick r:id="rId3"/>
              </a:rPr>
              <a:t>http://www.dylanwolf.com/</a:t>
            </a:r>
            <a:endParaRPr lang="en-US" dirty="0" smtClean="0"/>
          </a:p>
          <a:p>
            <a:endParaRPr lang="en-US" dirty="0"/>
          </a:p>
        </p:txBody>
      </p:sp>
      <p:sp>
        <p:nvSpPr>
          <p:cNvPr id="3" name="Title 2"/>
          <p:cNvSpPr>
            <a:spLocks noGrp="1"/>
          </p:cNvSpPr>
          <p:nvPr>
            <p:ph type="title"/>
          </p:nvPr>
        </p:nvSpPr>
        <p:spPr/>
        <p:txBody>
          <a:bodyPr/>
          <a:lstStyle/>
          <a:p>
            <a:r>
              <a:rPr lang="en-US" dirty="0" smtClean="0"/>
              <a:t>More Information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p:txBody>
          <a:bodyPr/>
          <a:lstStyle/>
          <a:p>
            <a:pPr eaLnBrk="1" hangingPunct="1"/>
            <a:r>
              <a:rPr lang="en-US" smtClean="0"/>
              <a:t>SharePoint is a platform</a:t>
            </a:r>
          </a:p>
          <a:p>
            <a:pPr lvl="1" eaLnBrk="1" hangingPunct="1"/>
            <a:r>
              <a:rPr lang="en-US" smtClean="0"/>
              <a:t>It’s a tool for solving problems, not a solution to a problem</a:t>
            </a:r>
          </a:p>
          <a:p>
            <a:pPr lvl="1" eaLnBrk="1" hangingPunct="1"/>
            <a:r>
              <a:rPr lang="en-US" smtClean="0"/>
              <a:t>It can be extended using ASP.NET / .NET</a:t>
            </a:r>
          </a:p>
          <a:p>
            <a:pPr lvl="1" eaLnBrk="1" hangingPunct="1"/>
            <a:r>
              <a:rPr lang="en-US" smtClean="0"/>
              <a:t>But it’s not a replacement for ASP.NET and SQL Server</a:t>
            </a:r>
          </a:p>
        </p:txBody>
      </p:sp>
      <p:sp>
        <p:nvSpPr>
          <p:cNvPr id="5122" name="Title 1"/>
          <p:cNvSpPr>
            <a:spLocks noGrp="1"/>
          </p:cNvSpPr>
          <p:nvPr>
            <p:ph type="title"/>
          </p:nvPr>
        </p:nvSpPr>
        <p:spPr/>
        <p:txBody>
          <a:bodyPr/>
          <a:lstStyle/>
          <a:p>
            <a:pPr eaLnBrk="1" hangingPunct="1"/>
            <a:r>
              <a:rPr lang="en-US" smtClean="0"/>
              <a:t>What is SharePoint?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lstStyle/>
          <a:p>
            <a:pPr eaLnBrk="1" hangingPunct="1"/>
            <a:r>
              <a:rPr lang="en-US" smtClean="0"/>
              <a:t>WSS is included with Windows Server; MOSS requires additional licensing</a:t>
            </a:r>
          </a:p>
          <a:p>
            <a:pPr eaLnBrk="1" hangingPunct="1"/>
            <a:r>
              <a:rPr lang="en-US" smtClean="0"/>
              <a:t>MOSS is a set of additional features built on top of WSS</a:t>
            </a:r>
          </a:p>
          <a:p>
            <a:pPr eaLnBrk="1" hangingPunct="1"/>
            <a:r>
              <a:rPr lang="en-US" smtClean="0"/>
              <a:t>We’re focusing on WSS in this presentation</a:t>
            </a:r>
          </a:p>
        </p:txBody>
      </p:sp>
      <p:sp>
        <p:nvSpPr>
          <p:cNvPr id="6146" name="Title 1"/>
          <p:cNvSpPr>
            <a:spLocks noGrp="1"/>
          </p:cNvSpPr>
          <p:nvPr>
            <p:ph type="title"/>
          </p:nvPr>
        </p:nvSpPr>
        <p:spPr/>
        <p:txBody>
          <a:bodyPr/>
          <a:lstStyle/>
          <a:p>
            <a:pPr eaLnBrk="1" hangingPunct="1"/>
            <a:r>
              <a:rPr lang="en-US" smtClean="0"/>
              <a:t>WSS 3 vs. MOSS 2007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5"/>
          <p:cNvPicPr>
            <a:picLocks noGrp="1" noChangeAspect="1" noChangeArrowheads="1"/>
          </p:cNvPicPr>
          <p:nvPr>
            <p:ph idx="1"/>
          </p:nvPr>
        </p:nvPicPr>
        <p:blipFill>
          <a:blip r:embed="rId3"/>
          <a:stretch>
            <a:fillRect/>
          </a:stretch>
        </p:blipFill>
        <p:spPr>
          <a:xfrm>
            <a:off x="457200" y="2467674"/>
            <a:ext cx="8229600" cy="2552889"/>
          </a:xfrm>
          <a:noFill/>
        </p:spPr>
      </p:pic>
      <p:sp>
        <p:nvSpPr>
          <p:cNvPr id="7170"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
          <p:cNvPicPr>
            <a:picLocks noGrp="1" noChangeAspect="1" noChangeArrowheads="1"/>
          </p:cNvPicPr>
          <p:nvPr>
            <p:ph idx="1"/>
          </p:nvPr>
        </p:nvPicPr>
        <p:blipFill>
          <a:blip r:embed="rId3"/>
          <a:stretch>
            <a:fillRect/>
          </a:stretch>
        </p:blipFill>
        <p:spPr>
          <a:xfrm>
            <a:off x="457200" y="2467674"/>
            <a:ext cx="8229600" cy="2552889"/>
          </a:xfrm>
          <a:noFill/>
        </p:spPr>
      </p:pic>
      <p:sp>
        <p:nvSpPr>
          <p:cNvPr id="8194"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4"/>
          <p:cNvPicPr>
            <a:picLocks noGrp="1" noChangeAspect="1" noChangeArrowheads="1"/>
          </p:cNvPicPr>
          <p:nvPr>
            <p:ph idx="1"/>
          </p:nvPr>
        </p:nvPicPr>
        <p:blipFill>
          <a:blip r:embed="rId3"/>
          <a:stretch>
            <a:fillRect/>
          </a:stretch>
        </p:blipFill>
        <p:spPr>
          <a:xfrm>
            <a:off x="457200" y="2467674"/>
            <a:ext cx="8229600" cy="2552889"/>
          </a:xfrm>
          <a:noFill/>
        </p:spPr>
      </p:pic>
      <p:sp>
        <p:nvSpPr>
          <p:cNvPr id="9218"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4"/>
          <p:cNvPicPr>
            <a:picLocks noGrp="1" noChangeAspect="1" noChangeArrowheads="1"/>
          </p:cNvPicPr>
          <p:nvPr>
            <p:ph idx="1"/>
          </p:nvPr>
        </p:nvPicPr>
        <p:blipFill>
          <a:blip r:embed="rId3"/>
          <a:stretch>
            <a:fillRect/>
          </a:stretch>
        </p:blipFill>
        <p:spPr>
          <a:xfrm>
            <a:off x="457200" y="2467674"/>
            <a:ext cx="8229600" cy="2552889"/>
          </a:xfrm>
          <a:noFill/>
        </p:spPr>
      </p:pic>
      <p:sp>
        <p:nvSpPr>
          <p:cNvPr id="10242" name="Title 1"/>
          <p:cNvSpPr>
            <a:spLocks noGrp="1"/>
          </p:cNvSpPr>
          <p:nvPr>
            <p:ph type="title"/>
          </p:nvPr>
        </p:nvSpPr>
        <p:spPr/>
        <p:txBody>
          <a:bodyPr/>
          <a:lstStyle/>
          <a:p>
            <a:pPr eaLnBrk="1" hangingPunct="1"/>
            <a:r>
              <a:rPr lang="en-US" smtClean="0"/>
              <a:t>Site Structure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732</TotalTime>
  <Words>4715</Words>
  <Application>Microsoft Office PowerPoint</Application>
  <PresentationFormat>On-screen Show (4:3)</PresentationFormat>
  <Paragraphs>431</Paragraphs>
  <Slides>34</Slides>
  <Notes>31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Introduction to Windows SharePoint Services 3.0</vt:lpstr>
      <vt:lpstr>Outline</vt:lpstr>
      <vt:lpstr>What is SharePoint?</vt:lpstr>
      <vt:lpstr>What is SharePoint?</vt:lpstr>
      <vt:lpstr>WSS 3 vs. MOSS 2007</vt:lpstr>
      <vt:lpstr>Site Structure</vt:lpstr>
      <vt:lpstr>Site Structure</vt:lpstr>
      <vt:lpstr>Site Structure</vt:lpstr>
      <vt:lpstr>Site Structure</vt:lpstr>
      <vt:lpstr>Site Structure</vt:lpstr>
      <vt:lpstr>Site Structure</vt:lpstr>
      <vt:lpstr>Site Structure</vt:lpstr>
      <vt:lpstr>Site Structure</vt:lpstr>
      <vt:lpstr>Lists and Libraries</vt:lpstr>
      <vt:lpstr>Lists and Libraries</vt:lpstr>
      <vt:lpstr>Column Types</vt:lpstr>
      <vt:lpstr>Views</vt:lpstr>
      <vt:lpstr>Security - Authentication</vt:lpstr>
      <vt:lpstr>Security - Permissions</vt:lpstr>
      <vt:lpstr>SharePoint Development</vt:lpstr>
      <vt:lpstr>Web Parts</vt:lpstr>
      <vt:lpstr>Workflows</vt:lpstr>
      <vt:lpstr>Solutions and Features</vt:lpstr>
      <vt:lpstr>API / Web Services</vt:lpstr>
      <vt:lpstr>How SharePoint Fits</vt:lpstr>
      <vt:lpstr>It’s a Trap!</vt:lpstr>
      <vt:lpstr>It’s a Trap!</vt:lpstr>
      <vt:lpstr>So…</vt:lpstr>
      <vt:lpstr>Resources</vt:lpstr>
      <vt:lpstr>Resources</vt:lpstr>
      <vt:lpstr>Resources</vt:lpstr>
      <vt:lpstr>Other Tools</vt:lpstr>
      <vt:lpstr>Other Tools</vt:lpstr>
      <vt:lpstr>More Information</vt:lpstr>
    </vt:vector>
  </TitlesOfParts>
  <Company>EODT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Windows SharePoint Services 3.0</dc:title>
  <dc:creator>Dylan Wolf</dc:creator>
  <cp:lastModifiedBy>dylan</cp:lastModifiedBy>
  <cp:revision>72</cp:revision>
  <dcterms:created xsi:type="dcterms:W3CDTF">2008-06-10T15:27:58Z</dcterms:created>
  <dcterms:modified xsi:type="dcterms:W3CDTF">2008-08-26T17:40:19Z</dcterms:modified>
</cp:coreProperties>
</file>