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5" r:id="rId9"/>
    <p:sldId id="264" r:id="rId10"/>
    <p:sldId id="275" r:id="rId11"/>
    <p:sldId id="277" r:id="rId12"/>
    <p:sldId id="278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9" r:id="rId23"/>
    <p:sldId id="281" r:id="rId24"/>
    <p:sldId id="280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76600" autoAdjust="0"/>
  </p:normalViewPr>
  <p:slideViewPr>
    <p:cSldViewPr>
      <p:cViewPr varScale="1">
        <p:scale>
          <a:sx n="102" d="100"/>
          <a:sy n="102" d="100"/>
        </p:scale>
        <p:origin x="-18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D8729E-A855-4C70-AB41-44DA449BC311}" type="datetimeFigureOut">
              <a:rPr lang="en-US" smtClean="0"/>
              <a:pPr/>
              <a:t>8/26/2008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7B56D-B6EF-4CFB-879C-96280D16A9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Software driven-process:</a:t>
            </a:r>
            <a:r>
              <a:rPr lang="en-US" baseline="0" dirty="0" smtClean="0"/>
              <a:t> less flexibility, all-or-nothing, reminders and notifications, tracking/audit trail, exceptions to the rule make the system useless or constantly changing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Human process: very flexible, easy to make exceptions (almost too easy), relies on accountability, no automatic audit trail, exceptions become the rule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7B56D-B6EF-4CFB-879C-96280D16A9D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C6BAD4-92CD-49E6-B2CB-72668D115346}" type="datetimeFigureOut">
              <a:rPr lang="en-US" smtClean="0"/>
              <a:pPr/>
              <a:t>8/26/2008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48BCAF-305F-4CFE-BAD2-D9DC41E61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EC6BAD4-92CD-49E6-B2CB-72668D115346}" type="datetimeFigureOut">
              <a:rPr lang="en-US" smtClean="0"/>
              <a:pPr/>
              <a:t>8/26/2008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48BCAF-305F-4CFE-BAD2-D9DC41E61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C6BAD4-92CD-49E6-B2CB-72668D115346}" type="datetimeFigureOut">
              <a:rPr lang="en-US" smtClean="0"/>
              <a:pPr/>
              <a:t>8/26/2008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48BCAF-305F-4CFE-BAD2-D9DC41E61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C6BAD4-92CD-49E6-B2CB-72668D115346}" type="datetimeFigureOut">
              <a:rPr lang="en-US" smtClean="0"/>
              <a:pPr/>
              <a:t>8/26/2008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48BCAF-305F-4CFE-BAD2-D9DC41E61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C6BAD4-92CD-49E6-B2CB-72668D115346}" type="datetimeFigureOut">
              <a:rPr lang="en-US" smtClean="0"/>
              <a:pPr/>
              <a:t>8/26/2008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48BCAF-305F-4CFE-BAD2-D9DC41E61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out Ani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C6BAD4-92CD-49E6-B2CB-72668D115346}" type="datetimeFigureOut">
              <a:rPr lang="en-US" smtClean="0"/>
              <a:pPr/>
              <a:t>8/26/2008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48BCAF-305F-4CFE-BAD2-D9DC41E61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C6BAD4-92CD-49E6-B2CB-72668D115346}" type="datetimeFigureOut">
              <a:rPr lang="en-US" smtClean="0"/>
              <a:pPr/>
              <a:t>8/26/2008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48BCAF-305F-4CFE-BAD2-D9DC41E61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C6BAD4-92CD-49E6-B2CB-72668D115346}" type="datetimeFigureOut">
              <a:rPr lang="en-US" smtClean="0"/>
              <a:pPr/>
              <a:t>8/26/2008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48BCAF-305F-4CFE-BAD2-D9DC41E61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C6BAD4-92CD-49E6-B2CB-72668D115346}" type="datetimeFigureOut">
              <a:rPr lang="en-US" smtClean="0"/>
              <a:pPr/>
              <a:t>8/26/2008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48BCAF-305F-4CFE-BAD2-D9DC41E61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C6BAD4-92CD-49E6-B2CB-72668D115346}" type="datetimeFigureOut">
              <a:rPr lang="en-US" smtClean="0"/>
              <a:pPr/>
              <a:t>8/26/2008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48BCAF-305F-4CFE-BAD2-D9DC41E61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C6BAD4-92CD-49E6-B2CB-72668D115346}" type="datetimeFigureOut">
              <a:rPr lang="en-US" smtClean="0"/>
              <a:pPr/>
              <a:t>8/26/2008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48BCAF-305F-4CFE-BAD2-D9DC41E61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EC6BAD4-92CD-49E6-B2CB-72668D115346}" type="datetimeFigureOut">
              <a:rPr lang="en-US" smtClean="0"/>
              <a:pPr/>
              <a:t>8/26/2008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48BCAF-305F-4CFE-BAD2-D9DC41E61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EC6BAD4-92CD-49E6-B2CB-72668D115346}" type="datetimeFigureOut">
              <a:rPr lang="en-US" smtClean="0"/>
              <a:pPr/>
              <a:t>8/26/2008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848BCAF-305F-4CFE-BAD2-D9DC41E61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umenotion.com/" TargetMode="Externa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technet.microsoft.com/en-us/library/cc288773(TechNet.10).aspx" TargetMode="Externa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tinyurl.com/ytmlqn" TargetMode="External"/><Relationship Id="rId2" Type="http://schemas.openxmlformats.org/officeDocument/2006/relationships/hyperlink" Target="http://tinyurl.com/4847dg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tinyurl.com/zrddg" TargetMode="External"/><Relationship Id="rId5" Type="http://schemas.openxmlformats.org/officeDocument/2006/relationships/hyperlink" Target="http://www.codeplex.com/spm" TargetMode="External"/><Relationship Id="rId4" Type="http://schemas.openxmlformats.org/officeDocument/2006/relationships/hyperlink" Target="http://www.codeplex.com/WSPBuilder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ylanwolf.com/" TargetMode="External"/><Relationship Id="rId2" Type="http://schemas.openxmlformats.org/officeDocument/2006/relationships/hyperlink" Target="mailto:dylan@dylanwolf.com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SharePoin</a:t>
            </a:r>
            <a:r>
              <a:rPr lang="en-US" dirty="0"/>
              <a:t>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For Developers Who Hate SharePoin</a:t>
            </a:r>
            <a:r>
              <a:rPr lang="en-US" dirty="0"/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What’s the point if…</a:t>
            </a:r>
          </a:p>
          <a:p>
            <a:pPr lvl="1"/>
            <a:r>
              <a:rPr lang="en-US" dirty="0" smtClean="0"/>
              <a:t>I’m not using </a:t>
            </a:r>
            <a:r>
              <a:rPr lang="en-US" dirty="0" smtClean="0"/>
              <a:t>all of its features?</a:t>
            </a:r>
            <a:endParaRPr lang="en-US" dirty="0" smtClean="0"/>
          </a:p>
          <a:p>
            <a:pPr lvl="1"/>
            <a:r>
              <a:rPr lang="en-US" dirty="0" smtClean="0"/>
              <a:t>I’m not committed to it as a development platform?</a:t>
            </a:r>
          </a:p>
          <a:p>
            <a:pPr lvl="1"/>
            <a:r>
              <a:rPr lang="en-US" dirty="0" smtClean="0"/>
              <a:t>I don’t want to give users that much control?</a:t>
            </a:r>
          </a:p>
          <a:p>
            <a:r>
              <a:rPr lang="en-US" dirty="0" smtClean="0"/>
              <a:t>Well…</a:t>
            </a:r>
          </a:p>
          <a:p>
            <a:pPr lvl="1"/>
            <a:r>
              <a:rPr lang="en-US" dirty="0" smtClean="0"/>
              <a:t>Handles CRUD quickly and easily</a:t>
            </a:r>
          </a:p>
          <a:p>
            <a:pPr lvl="1"/>
            <a:r>
              <a:rPr lang="en-US" dirty="0" smtClean="0"/>
              <a:t>Centralized “Intranet”</a:t>
            </a:r>
            <a:endParaRPr lang="en-US" dirty="0" smtClean="0"/>
          </a:p>
          <a:p>
            <a:pPr lvl="1"/>
            <a:r>
              <a:rPr lang="en-US" dirty="0" smtClean="0"/>
              <a:t>Good security model </a:t>
            </a:r>
            <a:r>
              <a:rPr lang="en-US" dirty="0" smtClean="0"/>
              <a:t>(with Active Directory)</a:t>
            </a:r>
            <a:endParaRPr lang="en-US" dirty="0" smtClean="0"/>
          </a:p>
          <a:p>
            <a:pPr lvl="1"/>
            <a:r>
              <a:rPr lang="en-US" dirty="0" smtClean="0"/>
              <a:t>Email alerts and RSS built in to Lists and Libraries</a:t>
            </a:r>
          </a:p>
          <a:p>
            <a:pPr lvl="1"/>
            <a:r>
              <a:rPr lang="en-US" dirty="0" smtClean="0"/>
              <a:t>Attachments built in to List items</a:t>
            </a:r>
          </a:p>
          <a:p>
            <a:pPr lvl="1"/>
            <a:r>
              <a:rPr lang="en-US" dirty="0" smtClean="0"/>
              <a:t>Check-in/check-out and versioning (Office integration)</a:t>
            </a:r>
            <a:endParaRPr lang="en-US" dirty="0" smtClean="0"/>
          </a:p>
          <a:p>
            <a:pPr lvl="1"/>
            <a:r>
              <a:rPr lang="en-US" dirty="0" smtClean="0"/>
              <a:t>Libraries integrated with Windows </a:t>
            </a:r>
            <a:r>
              <a:rPr lang="en-US" dirty="0" smtClean="0"/>
              <a:t>Explorer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why use SharePoint at all?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Site columns and content types for tracking the same types of data in multiple lists</a:t>
            </a:r>
          </a:p>
          <a:p>
            <a:r>
              <a:rPr lang="en-US" dirty="0" smtClean="0"/>
              <a:t>List templates for using the same structure in multiple lists</a:t>
            </a:r>
          </a:p>
          <a:p>
            <a:r>
              <a:rPr lang="en-US" dirty="0" smtClean="0"/>
              <a:t>Site templates for using the same collection of lists and libraries across multiple sites</a:t>
            </a:r>
          </a:p>
          <a:p>
            <a:r>
              <a:rPr lang="en-US" dirty="0" smtClean="0"/>
              <a:t>Features and solutions (built as WSPs) for any extensions to SharePoint</a:t>
            </a:r>
          </a:p>
          <a:p>
            <a:r>
              <a:rPr lang="en-US" dirty="0" smtClean="0"/>
              <a:t>If you can’t do it through </a:t>
            </a:r>
            <a:r>
              <a:rPr lang="en-US" dirty="0" err="1" smtClean="0"/>
              <a:t>config</a:t>
            </a:r>
            <a:r>
              <a:rPr lang="en-US" dirty="0" smtClean="0"/>
              <a:t> files, features can run code when activated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Reuse and Abstraction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it’s done through the SharePoint UI or SharePoint Designer, it’s generally not </a:t>
            </a:r>
            <a:r>
              <a:rPr lang="en-US" dirty="0" smtClean="0"/>
              <a:t>reusable (without some extra work).</a:t>
            </a:r>
            <a:endParaRPr lang="en-US" dirty="0" smtClean="0"/>
          </a:p>
          <a:p>
            <a:r>
              <a:rPr lang="en-US" dirty="0" smtClean="0"/>
              <a:t>If it’s not reusable, you can’t have separate development and production environments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If it’s not abstract, it will require a specific site setup to run.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Reuse and Abstraction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Use </a:t>
            </a:r>
            <a:r>
              <a:rPr lang="en-US" dirty="0" smtClean="0"/>
              <a:t>out-of-the-box features</a:t>
            </a:r>
            <a:r>
              <a:rPr lang="en-US" dirty="0" smtClean="0"/>
              <a:t> </a:t>
            </a:r>
            <a:r>
              <a:rPr lang="en-US" dirty="0" smtClean="0"/>
              <a:t>as much as possible, and avoid extending SharePoint.</a:t>
            </a:r>
          </a:p>
          <a:p>
            <a:r>
              <a:rPr lang="en-US" dirty="0" smtClean="0"/>
              <a:t>Take it offline</a:t>
            </a:r>
          </a:p>
          <a:p>
            <a:pPr lvl="1"/>
            <a:r>
              <a:rPr lang="en-US" dirty="0" smtClean="0"/>
              <a:t>EndUserSharePoint.com – The Easiest Workflow</a:t>
            </a:r>
          </a:p>
          <a:p>
            <a:r>
              <a:rPr lang="en-US" dirty="0" smtClean="0"/>
              <a:t>Example: A Choice field and Views can </a:t>
            </a:r>
            <a:r>
              <a:rPr lang="en-US" dirty="0" smtClean="0"/>
              <a:t>implement</a:t>
            </a:r>
            <a:r>
              <a:rPr lang="en-US" dirty="0" smtClean="0"/>
              <a:t> statuses/phases without WF or code</a:t>
            </a:r>
            <a:endParaRPr lang="en-US" dirty="0" smtClean="0"/>
          </a:p>
          <a:p>
            <a:pPr lvl="1"/>
            <a:r>
              <a:rPr lang="en-US" dirty="0" smtClean="0"/>
              <a:t>Choice field acts as status</a:t>
            </a:r>
          </a:p>
          <a:p>
            <a:pPr lvl="1"/>
            <a:r>
              <a:rPr lang="en-US" dirty="0" smtClean="0"/>
              <a:t>Views can show items that are “New,” “In Progress,” “Complete,” etc., or items assigned to [Me]</a:t>
            </a:r>
          </a:p>
          <a:p>
            <a:pPr lvl="1"/>
            <a:r>
              <a:rPr lang="en-US" dirty="0" smtClean="0"/>
              <a:t>But this requires some training on the part of the user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Out-of-the-Box Functionality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extend SharePoint itself if you need it</a:t>
            </a:r>
          </a:p>
          <a:p>
            <a:r>
              <a:rPr lang="en-US" dirty="0" smtClean="0"/>
              <a:t>Integrate, don’t convert</a:t>
            </a:r>
          </a:p>
          <a:p>
            <a:r>
              <a:rPr lang="en-US" dirty="0" smtClean="0"/>
              <a:t>Web Parts and Custom ASPX pages let you </a:t>
            </a:r>
            <a:r>
              <a:rPr lang="en-US" dirty="0" smtClean="0"/>
              <a:t>work within SharePoint using .NET / ASP.NET</a:t>
            </a:r>
            <a:endParaRPr lang="en-US" dirty="0" smtClean="0"/>
          </a:p>
          <a:p>
            <a:pPr lvl="1"/>
            <a:r>
              <a:rPr lang="en-US" dirty="0" smtClean="0"/>
              <a:t>Use existing web services or databases as data sources</a:t>
            </a:r>
          </a:p>
          <a:p>
            <a:pPr lvl="1"/>
            <a:r>
              <a:rPr lang="en-US" dirty="0" smtClean="0"/>
              <a:t>Can tap into SharePoint security and data using </a:t>
            </a:r>
            <a:r>
              <a:rPr lang="en-US" dirty="0" err="1" smtClean="0"/>
              <a:t>SPContext.Current</a:t>
            </a:r>
            <a:endParaRPr lang="en-US" dirty="0" smtClean="0"/>
          </a:p>
          <a:p>
            <a:r>
              <a:rPr lang="en-US" dirty="0" smtClean="0"/>
              <a:t>Example: Helpdesk Web Part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 Development If Possible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Helpdesk Web Part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66987" y="2591594"/>
            <a:ext cx="401002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Helpdesk Web Part</a:t>
            </a:r>
            <a:endParaRPr lang="en-US" dirty="0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66987" y="2591594"/>
            <a:ext cx="401002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Helpdesk Web Part</a:t>
            </a:r>
            <a:endParaRPr lang="en-US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66987" y="2591594"/>
            <a:ext cx="401002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SharePoint alongside your current ASP.NET development process</a:t>
            </a:r>
          </a:p>
          <a:p>
            <a:r>
              <a:rPr lang="en-US" dirty="0" smtClean="0"/>
              <a:t>Lots of user requests are simple CRUD apps, and sometimes don’t get used or extended</a:t>
            </a:r>
          </a:p>
          <a:p>
            <a:r>
              <a:rPr lang="en-US" dirty="0" smtClean="0"/>
              <a:t>Simple requests that can be handled with out-of-the-box SharePoint are set up as lists or libraries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in SharePoint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it becomes more than SharePoint can handle, look at extending SharePoint or creating a custom application.</a:t>
            </a:r>
          </a:p>
          <a:p>
            <a:pPr lvl="1"/>
            <a:r>
              <a:rPr lang="en-US" dirty="0" smtClean="0"/>
              <a:t>Out-of-the-box functionality becomes too clunky or complicated</a:t>
            </a:r>
          </a:p>
          <a:p>
            <a:pPr lvl="1"/>
            <a:r>
              <a:rPr lang="en-US" dirty="0" smtClean="0"/>
              <a:t>Requires more structure than SharePoint Lists can provide</a:t>
            </a:r>
          </a:p>
          <a:p>
            <a:pPr lvl="1"/>
            <a:r>
              <a:rPr lang="en-US" dirty="0" smtClean="0"/>
              <a:t>Process becomes more complicated than a single “Status” field</a:t>
            </a:r>
          </a:p>
          <a:p>
            <a:r>
              <a:rPr lang="en-US" dirty="0" smtClean="0"/>
              <a:t>Example: Proposal Tracking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in SharePoint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~5 </a:t>
            </a:r>
            <a:r>
              <a:rPr lang="en-US" smtClean="0"/>
              <a:t>years web </a:t>
            </a:r>
            <a:r>
              <a:rPr lang="en-US" dirty="0" smtClean="0"/>
              <a:t>development experience</a:t>
            </a:r>
          </a:p>
          <a:p>
            <a:r>
              <a:rPr lang="en-US" dirty="0" smtClean="0"/>
              <a:t>1 ½ years SharePoint experience</a:t>
            </a:r>
          </a:p>
          <a:p>
            <a:r>
              <a:rPr lang="en-US" dirty="0" smtClean="0"/>
              <a:t>First worked with SharePoint in Dec. 2006, as an ASP.NET developer in a small IT department</a:t>
            </a:r>
          </a:p>
          <a:p>
            <a:r>
              <a:rPr lang="en-US" dirty="0" smtClean="0"/>
              <a:t>Currently at Trident Resource Corporation, focusing on SharePoint and ASP.NET development since July 2008</a:t>
            </a:r>
          </a:p>
          <a:p>
            <a:r>
              <a:rPr lang="en-US" dirty="0" smtClean="0"/>
              <a:t>Majority of my experience is Windows SharePoint Services, not MOSS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initial request is simple, and using SharePoint saves time…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Proposal Tracking</a:t>
            </a:r>
            <a:endParaRPr 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048000"/>
            <a:ext cx="40767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Later requests become more complicated, and using SharePoint is no longer viable.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Proposal Tracking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438400"/>
            <a:ext cx="6181725" cy="4171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Inside Microsoft Windows SharePoint</a:t>
            </a:r>
            <a:br>
              <a:rPr lang="en-US" dirty="0" smtClean="0"/>
            </a:br>
            <a:r>
              <a:rPr lang="en-US" dirty="0" smtClean="0"/>
              <a:t>Services 3.0</a:t>
            </a:r>
          </a:p>
          <a:p>
            <a:r>
              <a:rPr lang="en-US" dirty="0" smtClean="0"/>
              <a:t>Professional SharePoint 2007</a:t>
            </a:r>
            <a:br>
              <a:rPr lang="en-US" dirty="0" smtClean="0"/>
            </a:br>
            <a:r>
              <a:rPr lang="en-US" dirty="0" smtClean="0"/>
              <a:t>Development</a:t>
            </a:r>
          </a:p>
          <a:p>
            <a:r>
              <a:rPr lang="en-US" dirty="0" smtClean="0"/>
              <a:t>Microsoft SharePoint Server 2007 Bible</a:t>
            </a:r>
          </a:p>
          <a:p>
            <a:r>
              <a:rPr lang="en-US" dirty="0" smtClean="0"/>
              <a:t>Microsoft SharePoint 2007 Development</a:t>
            </a:r>
            <a:br>
              <a:rPr lang="en-US" dirty="0" smtClean="0"/>
            </a:br>
            <a:r>
              <a:rPr lang="en-US" dirty="0" smtClean="0"/>
              <a:t>Unleashed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- Development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762000"/>
            <a:ext cx="123825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2400" y="2057400"/>
            <a:ext cx="952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3429000"/>
            <a:ext cx="952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72400" y="4800600"/>
            <a:ext cx="991694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Doug Ware’s “SharePoint Developer’s Survival Guide” presentation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http://www.elumenotion.com/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- Development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CleverWorkarounds.com</a:t>
            </a:r>
          </a:p>
          <a:p>
            <a:r>
              <a:rPr lang="en-US" dirty="0" smtClean="0"/>
              <a:t>EndUserSharePoint.com</a:t>
            </a:r>
          </a:p>
          <a:p>
            <a:pPr lvl="1"/>
            <a:r>
              <a:rPr lang="en-US" dirty="0" smtClean="0"/>
              <a:t>“Thinking SharePoint” series</a:t>
            </a:r>
          </a:p>
          <a:p>
            <a:r>
              <a:rPr lang="en-US" dirty="0" smtClean="0"/>
              <a:t>Microsoft Office SharePoint Server</a:t>
            </a:r>
            <a:br>
              <a:rPr lang="en-US" dirty="0" smtClean="0"/>
            </a:br>
            <a:r>
              <a:rPr lang="en-US" dirty="0" smtClean="0"/>
              <a:t>2007 Best Practices</a:t>
            </a:r>
          </a:p>
          <a:p>
            <a:r>
              <a:rPr lang="en-US" dirty="0" smtClean="0"/>
              <a:t>Planning and Architecture for WSS </a:t>
            </a:r>
            <a:br>
              <a:rPr lang="en-US" dirty="0" smtClean="0"/>
            </a:br>
            <a:r>
              <a:rPr lang="en-US" sz="1600" dirty="0" smtClean="0">
                <a:hlinkClick r:id="rId2"/>
              </a:rPr>
              <a:t>http://technet.microsoft.com/en-us/library/cc288773(TechNet.10).aspx</a:t>
            </a:r>
            <a:endParaRPr lang="en-US" sz="1600" dirty="0" smtClean="0"/>
          </a:p>
          <a:p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- Implementation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1447800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Evaluation Virtual PC Images</a:t>
            </a:r>
          </a:p>
          <a:p>
            <a:pPr lvl="1"/>
            <a:r>
              <a:rPr lang="en-US" dirty="0" smtClean="0"/>
              <a:t>WSS3: </a:t>
            </a:r>
            <a:r>
              <a:rPr lang="en-US" dirty="0" smtClean="0">
                <a:hlinkClick r:id="rId2"/>
              </a:rPr>
              <a:t>http://tinyurl.com/4847dg</a:t>
            </a:r>
            <a:endParaRPr lang="en-US" dirty="0" smtClean="0"/>
          </a:p>
          <a:p>
            <a:pPr lvl="1"/>
            <a:r>
              <a:rPr lang="en-US" dirty="0" smtClean="0"/>
              <a:t>MOSS2007: </a:t>
            </a:r>
            <a:r>
              <a:rPr lang="en-US" dirty="0" smtClean="0">
                <a:hlinkClick r:id="rId3"/>
              </a:rPr>
              <a:t>http://tinyurl.com/ytmlqn</a:t>
            </a:r>
            <a:endParaRPr lang="en-US" dirty="0" smtClean="0"/>
          </a:p>
          <a:p>
            <a:r>
              <a:rPr lang="en-US" dirty="0" err="1" smtClean="0"/>
              <a:t>WSPBuilder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http://www.codeplex.com/WSPBuilder</a:t>
            </a:r>
            <a:endParaRPr lang="en-US" dirty="0" smtClean="0"/>
          </a:p>
          <a:p>
            <a:r>
              <a:rPr lang="en-US" dirty="0" smtClean="0"/>
              <a:t>SharePoint Manager 2007</a:t>
            </a:r>
          </a:p>
          <a:p>
            <a:pPr lvl="1"/>
            <a:r>
              <a:rPr lang="en-US" dirty="0" smtClean="0">
                <a:hlinkClick r:id="rId5"/>
              </a:rPr>
              <a:t>http://www.codeplex.com/spm</a:t>
            </a:r>
            <a:endParaRPr lang="en-US" dirty="0" smtClean="0"/>
          </a:p>
          <a:p>
            <a:r>
              <a:rPr lang="en-US" dirty="0" smtClean="0"/>
              <a:t>U2U CAML Query Builder</a:t>
            </a:r>
          </a:p>
          <a:p>
            <a:pPr lvl="1"/>
            <a:r>
              <a:rPr lang="en-US" dirty="0" smtClean="0">
                <a:hlinkClick r:id="rId6"/>
              </a:rPr>
              <a:t>http://tinyurl.com/zrddg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- Tools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dylan@dylanwolf.com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http://www.dylanwolf.com/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trying to sell SharePoint</a:t>
            </a:r>
          </a:p>
          <a:p>
            <a:r>
              <a:rPr lang="en-US" dirty="0" smtClean="0"/>
              <a:t>Not trying to create SharePoint developers</a:t>
            </a:r>
          </a:p>
          <a:p>
            <a:r>
              <a:rPr lang="en-US" dirty="0" smtClean="0"/>
              <a:t>If it’s not a good fit, don’t use it</a:t>
            </a:r>
          </a:p>
          <a:p>
            <a:r>
              <a:rPr lang="en-US" dirty="0" smtClean="0"/>
              <a:t>If it is a good fit, use it, but:</a:t>
            </a:r>
          </a:p>
          <a:p>
            <a:pPr lvl="1"/>
            <a:r>
              <a:rPr lang="en-US" dirty="0" smtClean="0"/>
              <a:t>Be ready to support it.</a:t>
            </a:r>
          </a:p>
          <a:p>
            <a:pPr lvl="1"/>
            <a:r>
              <a:rPr lang="en-US" dirty="0" smtClean="0"/>
              <a:t>Don’t overextend yourself.</a:t>
            </a:r>
          </a:p>
          <a:p>
            <a:r>
              <a:rPr lang="en-US" dirty="0" smtClean="0"/>
              <a:t>If I’m wrong, tell me.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this Presentation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Implementing WSS in a smaller IT shop</a:t>
            </a:r>
          </a:p>
          <a:p>
            <a:r>
              <a:rPr lang="en-US" dirty="0" smtClean="0"/>
              <a:t>Leverage WSS features without committing the entire development team to it</a:t>
            </a:r>
          </a:p>
          <a:p>
            <a:r>
              <a:rPr lang="en-US" dirty="0" smtClean="0"/>
              <a:t>If you’re using MOSS you’re probably past this point</a:t>
            </a:r>
          </a:p>
          <a:p>
            <a:r>
              <a:rPr lang="en-US" dirty="0" smtClean="0"/>
              <a:t>Coexisting with existing applications rather than replacing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this Presentation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.NET developer (even ASP.NET) is not a SharePoint developer</a:t>
            </a:r>
          </a:p>
          <a:p>
            <a:r>
              <a:rPr lang="en-US" dirty="0" smtClean="0"/>
              <a:t>There is a huge learning curve.</a:t>
            </a:r>
          </a:p>
          <a:p>
            <a:r>
              <a:rPr lang="en-US" dirty="0" smtClean="0"/>
              <a:t>But the right tools make a huge difference.</a:t>
            </a:r>
          </a:p>
          <a:p>
            <a:r>
              <a:rPr lang="en-US" dirty="0" smtClean="0"/>
              <a:t>It is too broad for one person to be an expert on everything.</a:t>
            </a:r>
          </a:p>
          <a:p>
            <a:r>
              <a:rPr lang="en-US" dirty="0" smtClean="0"/>
              <a:t>A company can only commit to SharePoint as far as they can commit developers and administrators to SharePoint.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SharePoint Developers?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a platform, not an application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has to be handled differently than normal ASP.NET development.</a:t>
            </a:r>
            <a:endParaRPr lang="en-US" dirty="0" smtClean="0"/>
          </a:p>
          <a:p>
            <a:r>
              <a:rPr lang="en-US" dirty="0" smtClean="0"/>
              <a:t>So, it’s not just a technical decision, it’s a management decision.</a:t>
            </a:r>
          </a:p>
          <a:p>
            <a:r>
              <a:rPr lang="en-US" dirty="0" smtClean="0"/>
              <a:t>As a developer, you care because this affects the way you approach development.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it different?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Development Process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Traditional Development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SharePoint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43881" y="1839119"/>
            <a:ext cx="1266825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403850" y="1839119"/>
            <a:ext cx="2524125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Requirements: What is the problem?</a:t>
            </a:r>
          </a:p>
          <a:p>
            <a:r>
              <a:rPr lang="en-US" dirty="0" smtClean="0"/>
              <a:t>Design: What is the solution?</a:t>
            </a:r>
          </a:p>
          <a:p>
            <a:r>
              <a:rPr lang="en-US" dirty="0" smtClean="0"/>
              <a:t>Implementation: How do we do it in SharePoint?</a:t>
            </a:r>
          </a:p>
          <a:p>
            <a:r>
              <a:rPr lang="en-US" dirty="0" smtClean="0"/>
              <a:t>Development: How do we extend SharePoint?</a:t>
            </a:r>
          </a:p>
          <a:p>
            <a:r>
              <a:rPr lang="en-US" dirty="0" smtClean="0"/>
              <a:t>Testing: Do our extensions work correctly?</a:t>
            </a:r>
          </a:p>
          <a:p>
            <a:r>
              <a:rPr lang="en-US" dirty="0" smtClean="0"/>
              <a:t>Support: How do we ensure users are using it properly?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There’s Still A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the focus off of SharePoint.</a:t>
            </a:r>
          </a:p>
          <a:p>
            <a:r>
              <a:rPr lang="en-US" dirty="0" smtClean="0"/>
              <a:t>Requirements gathering and design should be (mostly) free of SharePoint concepts</a:t>
            </a:r>
          </a:p>
          <a:p>
            <a:r>
              <a:rPr lang="en-US" dirty="0" smtClean="0"/>
              <a:t>Know the caveats for the features people want to </a:t>
            </a:r>
            <a:r>
              <a:rPr lang="en-US" dirty="0" smtClean="0"/>
              <a:t>use</a:t>
            </a:r>
          </a:p>
          <a:p>
            <a:r>
              <a:rPr lang="en-US" dirty="0" smtClean="0"/>
              <a:t>As your server farm grows, you will need people to manage the growth.</a:t>
            </a:r>
          </a:p>
          <a:p>
            <a:r>
              <a:rPr lang="en-US" dirty="0" smtClean="0"/>
              <a:t>Users will need to learn about SharePoint, so training and support are still necessary.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Expectations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246</TotalTime>
  <Words>1013</Words>
  <Application>Microsoft Office PowerPoint</Application>
  <PresentationFormat>On-screen Show (4:3)</PresentationFormat>
  <Paragraphs>134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Concourse</vt:lpstr>
      <vt:lpstr>SharePoint</vt:lpstr>
      <vt:lpstr>About Me</vt:lpstr>
      <vt:lpstr>Purpose of this Presentation</vt:lpstr>
      <vt:lpstr>Purpose of this Presentation</vt:lpstr>
      <vt:lpstr>SharePoint Developers?</vt:lpstr>
      <vt:lpstr>Why is it different?</vt:lpstr>
      <vt:lpstr>Different Development Process</vt:lpstr>
      <vt:lpstr>There’s Still A Process</vt:lpstr>
      <vt:lpstr>Setting Expectations</vt:lpstr>
      <vt:lpstr>So why use SharePoint at all?</vt:lpstr>
      <vt:lpstr>Reuse and Abstraction</vt:lpstr>
      <vt:lpstr>Reuse and Abstraction</vt:lpstr>
      <vt:lpstr>Out-of-the-Box Functionality</vt:lpstr>
      <vt:lpstr>Avoid Development If Possible</vt:lpstr>
      <vt:lpstr>Example: Helpdesk Web Part</vt:lpstr>
      <vt:lpstr>Example: Helpdesk Web Part</vt:lpstr>
      <vt:lpstr>Example: Helpdesk Web Part</vt:lpstr>
      <vt:lpstr>Prototype in SharePoint</vt:lpstr>
      <vt:lpstr>Prototype in SharePoint</vt:lpstr>
      <vt:lpstr>Example: Proposal Tracking</vt:lpstr>
      <vt:lpstr>Example: Proposal Tracking</vt:lpstr>
      <vt:lpstr>Resources - Development</vt:lpstr>
      <vt:lpstr>Resources - Development</vt:lpstr>
      <vt:lpstr>Resources - Implementation</vt:lpstr>
      <vt:lpstr>Resources - Tools</vt:lpstr>
      <vt:lpstr>Resources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SharePoint</dc:title>
  <dc:creator>dylan</dc:creator>
  <cp:lastModifiedBy>dylan</cp:lastModifiedBy>
  <cp:revision>59</cp:revision>
  <dcterms:created xsi:type="dcterms:W3CDTF">2008-08-24T15:34:28Z</dcterms:created>
  <dcterms:modified xsi:type="dcterms:W3CDTF">2008-08-26T18:28:34Z</dcterms:modified>
</cp:coreProperties>
</file>